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Lato"/>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504f47e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504f47e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504f47e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504f47e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504f47f1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04f47f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504f47e8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04f47e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504f47f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504f47f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29e666764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29e666764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504f47e8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504f47e8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504f47e8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504f47e8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504f47e8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504f47e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706f20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706f20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706f204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706f204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504f47f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504f47f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504f47f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504f47f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504f47f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04f47f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29e666764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29e666764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706f2044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706f2044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504f47e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04f47e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54" name="Google Shape;54;p11"/>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6" name="Google Shape;56;p11"/>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57" name="Shape 57"/>
        <p:cNvGrpSpPr/>
        <p:nvPr/>
      </p:nvGrpSpPr>
      <p:grpSpPr>
        <a:xfrm>
          <a:off x="0" y="0"/>
          <a:ext cx="0" cy="0"/>
          <a:chOff x="0" y="0"/>
          <a:chExt cx="0" cy="0"/>
        </a:xfrm>
      </p:grpSpPr>
      <p:pic>
        <p:nvPicPr>
          <p:cNvPr id="58" name="Google Shape;58;p12"/>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59" name="Google Shape;59;p1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1" name="Google Shape;61;p1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64" name="Google Shape;64;p1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6" name="Google Shape;66;p1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69" name="Google Shape;69;p1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1" name="Google Shape;71;p1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78" name="Shape 78"/>
        <p:cNvGrpSpPr/>
        <p:nvPr/>
      </p:nvGrpSpPr>
      <p:grpSpPr>
        <a:xfrm>
          <a:off x="0" y="0"/>
          <a:ext cx="0" cy="0"/>
          <a:chOff x="0" y="0"/>
          <a:chExt cx="0" cy="0"/>
        </a:xfrm>
      </p:grpSpPr>
      <p:sp>
        <p:nvSpPr>
          <p:cNvPr id="79" name="Google Shape;79;p16"/>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80" name="Google Shape;80;p16"/>
          <p:cNvPicPr preferRelativeResize="0"/>
          <p:nvPr/>
        </p:nvPicPr>
        <p:blipFill>
          <a:blip r:embed="rId2">
            <a:alphaModFix/>
          </a:blip>
          <a:stretch>
            <a:fillRect/>
          </a:stretch>
        </p:blipFill>
        <p:spPr>
          <a:xfrm>
            <a:off x="2437963" y="919825"/>
            <a:ext cx="4268075" cy="42680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1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4" name="Google Shape;84;p1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85" name="Google Shape;85;p17"/>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86" name="Shape 86"/>
        <p:cNvGrpSpPr/>
        <p:nvPr/>
      </p:nvGrpSpPr>
      <p:grpSpPr>
        <a:xfrm>
          <a:off x="0" y="0"/>
          <a:ext cx="0" cy="0"/>
          <a:chOff x="0" y="0"/>
          <a:chExt cx="0" cy="0"/>
        </a:xfrm>
      </p:grpSpPr>
      <p:sp>
        <p:nvSpPr>
          <p:cNvPr id="87" name="Google Shape;87;p1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9" name="Google Shape;89;p1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0" name="Google Shape;90;p18"/>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91" name="Shape 91"/>
        <p:cNvGrpSpPr/>
        <p:nvPr/>
      </p:nvGrpSpPr>
      <p:grpSpPr>
        <a:xfrm>
          <a:off x="0" y="0"/>
          <a:ext cx="0" cy="0"/>
          <a:chOff x="0" y="0"/>
          <a:chExt cx="0" cy="0"/>
        </a:xfrm>
      </p:grpSpPr>
      <p:sp>
        <p:nvSpPr>
          <p:cNvPr id="92" name="Google Shape;92;p19"/>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4" name="Google Shape;94;p1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5" name="Google Shape;95;p19"/>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96" name="Shape 96"/>
        <p:cNvGrpSpPr/>
        <p:nvPr/>
      </p:nvGrpSpPr>
      <p:grpSpPr>
        <a:xfrm>
          <a:off x="0" y="0"/>
          <a:ext cx="0" cy="0"/>
          <a:chOff x="0" y="0"/>
          <a:chExt cx="0" cy="0"/>
        </a:xfrm>
      </p:grpSpPr>
      <p:sp>
        <p:nvSpPr>
          <p:cNvPr id="97" name="Google Shape;97;p20"/>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9" name="Google Shape;99;p20"/>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00" name="Google Shape;100;p20"/>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101" name="Shape 101"/>
        <p:cNvGrpSpPr/>
        <p:nvPr/>
      </p:nvGrpSpPr>
      <p:grpSpPr>
        <a:xfrm>
          <a:off x="0" y="0"/>
          <a:ext cx="0" cy="0"/>
          <a:chOff x="0" y="0"/>
          <a:chExt cx="0" cy="0"/>
        </a:xfrm>
      </p:grpSpPr>
      <p:sp>
        <p:nvSpPr>
          <p:cNvPr id="102" name="Google Shape;102;p21"/>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04" name="Google Shape;104;p2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05" name="Google Shape;105;p21"/>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2437963" y="919825"/>
            <a:ext cx="4268075" cy="4268075"/>
          </a:xfrm>
          <a:prstGeom prst="rect">
            <a:avLst/>
          </a:prstGeom>
          <a:noFill/>
          <a:ln>
            <a:noFill/>
          </a:ln>
        </p:spPr>
      </p:pic>
      <p:sp>
        <p:nvSpPr>
          <p:cNvPr id="14" name="Google Shape;14;p3"/>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108" name="Google Shape;108;p2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1" name="Google Shape;111;p2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12" name="Google Shape;112;p2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3" name="Shape 113"/>
        <p:cNvGrpSpPr/>
        <p:nvPr/>
      </p:nvGrpSpPr>
      <p:grpSpPr>
        <a:xfrm>
          <a:off x="0" y="0"/>
          <a:ext cx="0" cy="0"/>
          <a:chOff x="0" y="0"/>
          <a:chExt cx="0" cy="0"/>
        </a:xfrm>
      </p:grpSpPr>
      <p:pic>
        <p:nvPicPr>
          <p:cNvPr id="114" name="Google Shape;114;p23"/>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115" name="Google Shape;115;p2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17" name="Google Shape;117;p2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120" name="Google Shape;120;p2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22" name="Google Shape;122;p2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123" name="Shape 123"/>
        <p:cNvGrpSpPr/>
        <p:nvPr/>
      </p:nvGrpSpPr>
      <p:grpSpPr>
        <a:xfrm>
          <a:off x="0" y="0"/>
          <a:ext cx="0" cy="0"/>
          <a:chOff x="0" y="0"/>
          <a:chExt cx="0" cy="0"/>
        </a:xfrm>
      </p:grpSpPr>
      <p:pic>
        <p:nvPicPr>
          <p:cNvPr id="124" name="Google Shape;124;p25"/>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125" name="Google Shape;125;p25"/>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27" name="Google Shape;127;p25"/>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128" name="Shape 128"/>
        <p:cNvGrpSpPr/>
        <p:nvPr/>
      </p:nvGrpSpPr>
      <p:grpSpPr>
        <a:xfrm>
          <a:off x="0" y="0"/>
          <a:ext cx="0" cy="0"/>
          <a:chOff x="0" y="0"/>
          <a:chExt cx="0" cy="0"/>
        </a:xfrm>
      </p:grpSpPr>
      <p:pic>
        <p:nvPicPr>
          <p:cNvPr id="129" name="Google Shape;129;p26"/>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130" name="Google Shape;130;p26"/>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6"/>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32" name="Google Shape;132;p26"/>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133" name="Shape 133"/>
        <p:cNvGrpSpPr/>
        <p:nvPr/>
      </p:nvGrpSpPr>
      <p:grpSpPr>
        <a:xfrm>
          <a:off x="0" y="0"/>
          <a:ext cx="0" cy="0"/>
          <a:chOff x="0" y="0"/>
          <a:chExt cx="0" cy="0"/>
        </a:xfrm>
      </p:grpSpPr>
      <p:pic>
        <p:nvPicPr>
          <p:cNvPr id="134" name="Google Shape;134;p27"/>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135" name="Google Shape;135;p27"/>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7"/>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37" name="Google Shape;137;p27"/>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p:nvPr/>
        </p:nvSpPr>
        <p:spPr>
          <a:xfrm>
            <a:off x="-8950" y="-17850"/>
            <a:ext cx="91782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8" name="Google Shape;18;p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9" name="Google Shape;19;p4"/>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20" name="Shape 20"/>
        <p:cNvGrpSpPr/>
        <p:nvPr/>
      </p:nvGrpSpPr>
      <p:grpSpPr>
        <a:xfrm>
          <a:off x="0" y="0"/>
          <a:ext cx="0" cy="0"/>
          <a:chOff x="0" y="0"/>
          <a:chExt cx="0" cy="0"/>
        </a:xfrm>
      </p:grpSpPr>
      <p:sp>
        <p:nvSpPr>
          <p:cNvPr id="21" name="Google Shape;21;p5"/>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3" name="Google Shape;23;p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4" name="Google Shape;24;p5"/>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25" name="Shape 25"/>
        <p:cNvGrpSpPr/>
        <p:nvPr/>
      </p:nvGrpSpPr>
      <p:grpSpPr>
        <a:xfrm>
          <a:off x="0" y="0"/>
          <a:ext cx="0" cy="0"/>
          <a:chOff x="0" y="0"/>
          <a:chExt cx="0" cy="0"/>
        </a:xfrm>
      </p:grpSpPr>
      <p:sp>
        <p:nvSpPr>
          <p:cNvPr id="26" name="Google Shape;26;p6"/>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8" name="Google Shape;28;p6"/>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9" name="Google Shape;29;p6"/>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30" name="Shape 30"/>
        <p:cNvGrpSpPr/>
        <p:nvPr/>
      </p:nvGrpSpPr>
      <p:grpSpPr>
        <a:xfrm>
          <a:off x="0" y="0"/>
          <a:ext cx="0" cy="0"/>
          <a:chOff x="0" y="0"/>
          <a:chExt cx="0" cy="0"/>
        </a:xfrm>
      </p:grpSpPr>
      <p:sp>
        <p:nvSpPr>
          <p:cNvPr id="31" name="Google Shape;31;p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3" name="Google Shape;33;p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4" name="Google Shape;34;p7"/>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35" name="Shape 35"/>
        <p:cNvGrpSpPr/>
        <p:nvPr/>
      </p:nvGrpSpPr>
      <p:grpSpPr>
        <a:xfrm>
          <a:off x="0" y="0"/>
          <a:ext cx="0" cy="0"/>
          <a:chOff x="0" y="0"/>
          <a:chExt cx="0" cy="0"/>
        </a:xfrm>
      </p:grpSpPr>
      <p:sp>
        <p:nvSpPr>
          <p:cNvPr id="36" name="Google Shape;36;p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8" name="Google Shape;38;p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9" name="Google Shape;39;p8"/>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42" name="Google Shape;42;p9"/>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 name="Google Shape;44;p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 name="Google Shape;45;p9"/>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46" name="Google Shape;46;p9"/>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7" name="Shape 47"/>
        <p:cNvGrpSpPr/>
        <p:nvPr/>
      </p:nvGrpSpPr>
      <p:grpSpPr>
        <a:xfrm>
          <a:off x="0" y="0"/>
          <a:ext cx="0" cy="0"/>
          <a:chOff x="0" y="0"/>
          <a:chExt cx="0" cy="0"/>
        </a:xfrm>
      </p:grpSpPr>
      <p:pic>
        <p:nvPicPr>
          <p:cNvPr id="48" name="Google Shape;48;p10"/>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49" name="Google Shape;49;p10"/>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1" name="Google Shape;51;p10"/>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0.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3.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pic>
        <p:nvPicPr>
          <p:cNvPr descr="twitterlogo_1x.png" id="8" name="Google Shape;8;p1"/>
          <p:cNvPicPr preferRelativeResize="0"/>
          <p:nvPr/>
        </p:nvPicPr>
        <p:blipFill>
          <a:blip r:embed="rId1">
            <a:alphaModFix/>
          </a:blip>
          <a:stretch>
            <a:fillRect/>
          </a:stretch>
        </p:blipFill>
        <p:spPr>
          <a:xfrm>
            <a:off x="6327534" y="4703613"/>
            <a:ext cx="484891" cy="363675"/>
          </a:xfrm>
          <a:prstGeom prst="rect">
            <a:avLst/>
          </a:prstGeom>
          <a:noFill/>
          <a:ln>
            <a:noFill/>
          </a:ln>
        </p:spPr>
      </p:pic>
      <p:sp>
        <p:nvSpPr>
          <p:cNvPr id="9" name="Google Shape;9;p1"/>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
        <p:nvSpPr>
          <p:cNvPr id="10" name="Google Shape;10;p1"/>
          <p:cNvSpPr txBox="1"/>
          <p:nvPr/>
        </p:nvSpPr>
        <p:spPr>
          <a:xfrm>
            <a:off x="47375"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#BootstrapCS</a:t>
            </a:r>
            <a:endParaRPr b="1" sz="1800">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4" name="Google Shape;7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pic>
        <p:nvPicPr>
          <p:cNvPr descr="twitterlogo_1x.png" id="75" name="Google Shape;75;p15"/>
          <p:cNvPicPr preferRelativeResize="0"/>
          <p:nvPr/>
        </p:nvPicPr>
        <p:blipFill>
          <a:blip r:embed="rId1">
            <a:alphaModFix/>
          </a:blip>
          <a:stretch>
            <a:fillRect/>
          </a:stretch>
        </p:blipFill>
        <p:spPr>
          <a:xfrm>
            <a:off x="6327534" y="4703613"/>
            <a:ext cx="484891" cy="363675"/>
          </a:xfrm>
          <a:prstGeom prst="rect">
            <a:avLst/>
          </a:prstGeom>
          <a:noFill/>
          <a:ln>
            <a:noFill/>
          </a:ln>
        </p:spPr>
      </p:pic>
      <p:sp>
        <p:nvSpPr>
          <p:cNvPr id="76" name="Google Shape;76;p15"/>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
        <p:nvSpPr>
          <p:cNvPr id="77" name="Google Shape;77;p15"/>
          <p:cNvSpPr txBox="1"/>
          <p:nvPr/>
        </p:nvSpPr>
        <p:spPr>
          <a:xfrm>
            <a:off x="47375"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#BootstrapCS</a:t>
            </a:r>
            <a:endParaRPr b="1" sz="1800">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bootstrapworld.org/materials/spring2021/en-us/courses/data-science/lessons/ds-pyret-intro/pages/numbers-n-strings.html" TargetMode="External"/><Relationship Id="rId4" Type="http://schemas.openxmlformats.org/officeDocument/2006/relationships/hyperlink" Target="https://bootstrapworld.org/materials/spring2021/en-us/courses/data-science/lessons/ds-pyret-intro/pages/booleans.html" TargetMode="External"/><Relationship Id="rId5" Type="http://schemas.openxmlformats.org/officeDocument/2006/relationships/image" Target="../media/image29.png"/><Relationship Id="rId6"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VtYmVkZGVkV2Vic2l0ZSIsInNsaWRlSWQiOiJnNzUwNGY0N2U4N18wXzY5IiwiY29udGVudEluc3RhbmNlSWQiOiIxRUVxZmVTRjRiNWFmdDhPNlN2N2VQNllmbTFMeFlQZVZ2ODVkMkZPOFdfNC9hZDMxZGNiYy03ZjMwLTQ2OGMtOWEwZi02ZGFjYzUwOTAxOTYifQ==pearId=magic-pear-metadata-identifi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2.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ZyZWVSZXNwb25zZS10ZXh0Iiwic2xpZGVJZCI6Imc3NTA0ZjQ3ZjE2XzBfNjciLCJjb250ZW50SW5zdGFuY2VJZCI6IjFFRXFmZVNGNGI1YWZ0OE82U3Y3ZVA2WWZtMUx4WVBlVnY4NWQyRk84V180LzZhMGU3ZmJmLWU5MjYtNDg3Zi1hZWM1LTZiNjcwZGMzNzZmMiJ9pearId=magic-pear-metadata-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magic-pear-shape-identifier" TargetMode="External"/><Relationship Id="rId4" Type="http://schemas.openxmlformats.org/officeDocument/2006/relationships/image" Target="../media/image31.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zejloN1NobjFzMERCVE5zMmt1RXhVUGhIZHJRQ2s2WnVYMGMtbU45NjRJIiwiY29udGVudElkIjoiY3VzdG9tLXJlc3BvbnNlLWVtYmVkZGVkV2Vic2l0ZSIsInNsaWRlSWQiOiJnOTIwYzFlODMyOF8wXzQ3OSIsImNvbnRlbnRJbnN0YW5jZUlkIjoiMXN6OWg3U2huMXMwREJUTnMya3VFeFVQaEhkclFDazZadVgwYy1tTjk2NEkvNGFjODBmYmMtZTM5Yy00YmQxLWJlZWMtNTc1OTJhMGNkZjY4In0=pearId=magic-pear-metadata-identifi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VtYmVkZGVkV2Vic2l0ZSIsInNsaWRlSWQiOiJnNzUwNGY0N2U4N18wXzkzIiwiY29udGVudEluc3RhbmNlSWQiOiIxRUVxZmVTRjRiNWFmdDhPNlN2N2VQNllmbTFMeFlQZVZ2ODVkMkZPOFdfNC81ODM4M2JlZi0yNmQ1LTQ1N2QtOGYxOS01Y2I5NzI5YzAyNGYifQ==pearId=magic-pear-metadata-identifier"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33.png"/><Relationship Id="rId5" Type="http://schemas.openxmlformats.org/officeDocument/2006/relationships/hyperlink" Target="http://dontchangethislink.peardeckmagic.zone?eyJ0eXBlIjoiZ29vZ2xlLXNsaWRlcy1hZGRvbi1yZXNwb25zZS1mb290ZXIiLCJsYXN0RWRpdGVkQnkiOiIxMDI3ODcwMjI4ODQzMzk5NjE5ODciLCJwcmVzZW50YXRpb25JZCI6IjFFRXFmZVNGNGI1YWZ0OE82U3Y3ZVA2WWZtMUx4WVBlVnY4NWQyRk84V180IiwiY29udGVudElkIjoiY3VzdG9tLXJlc3BvbnNlLWZyZWVSZXNwb25zZS10ZXh0Iiwic2xpZGVJZCI6Imc3NTA0ZjQ3ZTg3XzBfOTgiLCJjb250ZW50SW5zdGFuY2VJZCI6IjFFRXFmZVNGNGI1YWZ0OE82U3Y3ZVA2WWZtMUx4WVBlVnY4NWQyRk84V180L2VhMTQ5MTU3LWNmODAtNGM2Zi05YjhiLTViZjRjYTRjMTIxYiJ9pearId=magic-pear-metadata-identifi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bootstrapworld.org/materials/spring2021/en-us/courses/data-science/lessons/ds-pyret-intro/pages/boolean-operator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code.pyret.org/editor#share=1ZupMVPWvVUOM0HCWyA7cRBghSLKxPWv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dontchangethislink.peardeckmagic.zone?eyJ0eXBlIjoiZ29vZ2xlLXNsaWRlcy1hZGRvbi1yZXNwb25zZS1mb290ZXIiLCJsYXN0RWRpdGVkQnkiOiIxMDI3ODcwMjI4ODQzMzk5NjE5ODciLCJwcmVzZW50YXRpb25JZCI6IjFFRXFmZVNGNGI1YWZ0OE82U3Y3ZVA2WWZtMUx4WVBlVnY4NWQyRk84V180IiwiY29udGVudElkIjoiY3VzdG9tLXJlc3BvbnNlLWVtYmVkZGVkV2Vic2l0ZSIsInNsaWRlSWQiOiJnNzUwNGY0N2YxNl8wXzIiLCJjb250ZW50SW5zdGFuY2VJZCI6IjFFRXFmZVNGNGI1YWZ0OE82U3Y3ZVA2WWZtMUx4WVBlVnY4NWQyRk84V180LzliZTM1NTc3LWFiMjctNDc1Ny1hZGExLTBhZmRkOGI0MzQyZSJ9pearId=magic-pear-metadata-ident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dontchangethislink.peardeckmagic.zone?eyJ0eXBlIjoiZ29vZ2xlLXNsaWRlcy1hZGRvbi1yZXNwb25zZS1mb290ZXIiLCJsYXN0RWRpdGVkQnkiOiIxMTUyNjQ5ODcwNTgyNzI3NTkwNTQiLCJwcmVzZW50YXRpb25JZCI6IjFFRXFmZVNGNGI1YWZ0OE82U3Y3ZVA2WWZtMUx4WVBlVnY4NWQyRk84V180IiwiY29udGVudElkIjoiY3VzdG9tLXJlc3BvbnNlLWVtYmVkZGVkV2Vic2l0ZSIsInNsaWRlSWQiOiJnNzUwNGY0N2YxNl8wXzMyIiwiY29udGVudEluc3RhbmNlSWQiOiIxRUVxZmVTRjRiNWFmdDhPNlN2N2VQNllmbTFMeFlQZVZ2ODVkMkZPOFdfNC9kNjVlMGQwNy0wYTk4LTQ4MTQtODAxZC00ZTExYWYyOWYxODQifQ==pearId=magic-pear-metadata-identifi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VeR2_bhpLvnRUZslmCAcSRKfZWs_5RNVujtZgEl6umA/edit#gid=0" TargetMode="External"/><Relationship Id="rId4"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pearId=magic-pear-shape-identifier" TargetMode="External"/><Relationship Id="rId5" Type="http://schemas.openxmlformats.org/officeDocument/2006/relationships/image" Target="../media/image28.png"/><Relationship Id="rId6" Type="http://schemas.openxmlformats.org/officeDocument/2006/relationships/hyperlink" Target="http://dontchangethislink.peardeckmagic.zone?eyJ0eXBlIjoiZ29vZ2xlLXNsaWRlcy1hZGRvbi1yZXNwb25zZS1mb290ZXIiLCJsYXN0RWRpdGVkQnkiOiIxMDI3ODcwMjI4ODQzMzk5NjE5ODciLCJwcmVzZW50YXRpb25JZCI6IjFFRXFmZVNGNGI1YWZ0OE82U3Y3ZVA2WWZtMUx4WVBlVnY4NWQyRk84V180IiwiY29udGVudElkIjoiY3VzdG9tLXJlc3BvbnNlLWVtYmVkZGVkV2Vic2l0ZSIsInNsaWRlSWQiOiJnNzUwNGY0N2U4N18wXzQxIiwiY29udGVudEluc3RhbmNlSWQiOiIxRUVxZmVTRjRiNWFmdDhPNlN2N2VQNllmbTFMeFlQZVZ2ODVkMkZPOFdfNC8yN2I5ZGNmZi00NjNlLTQ3MjAtYjczYS0wYjcyYTUwZmM2ODcifQ==pearId=magic-pear-metadata-identifi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Starting to Program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Numbers, Strings &amp; Booleans</a:t>
            </a:r>
            <a:endParaRPr/>
          </a:p>
        </p:txBody>
      </p:sp>
      <p:sp>
        <p:nvSpPr>
          <p:cNvPr id="220" name="Google Shape;220;p3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900"/>
              <a:t>Pyret lets us use many different kinds of data. In the animals table, for example, there are </a:t>
            </a:r>
            <a:r>
              <a:rPr b="1" lang="en" sz="1900"/>
              <a:t>Numbers</a:t>
            </a:r>
            <a:r>
              <a:rPr lang="en" sz="1900"/>
              <a:t> (the number of legs each animal has), </a:t>
            </a:r>
            <a:r>
              <a:rPr b="1" lang="en" sz="1900"/>
              <a:t>Strings</a:t>
            </a:r>
            <a:r>
              <a:rPr lang="en" sz="1900"/>
              <a:t> (the species of the animal), and </a:t>
            </a:r>
            <a:r>
              <a:rPr b="1" lang="en" sz="1900"/>
              <a:t>Booleans</a:t>
            </a:r>
            <a:r>
              <a:rPr lang="en" sz="1900"/>
              <a:t> (whether it is true or false the animal is fixed).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Numbers, Strings &amp; Booleans</a:t>
            </a:r>
            <a:endParaRPr/>
          </a:p>
        </p:txBody>
      </p:sp>
      <p:sp>
        <p:nvSpPr>
          <p:cNvPr id="226" name="Google Shape;226;p3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900"/>
              <a:t>Pyret has the usual arithmetic operators: </a:t>
            </a:r>
            <a:r>
              <a:rPr lang="en" sz="1900">
                <a:latin typeface="Courier New"/>
                <a:ea typeface="Courier New"/>
                <a:cs typeface="Courier New"/>
                <a:sym typeface="Courier New"/>
              </a:rPr>
              <a:t>+, -,  *, /</a:t>
            </a:r>
            <a:endParaRPr sz="1900"/>
          </a:p>
          <a:p>
            <a:pPr indent="0" lvl="0" marL="0" rtl="0" algn="l">
              <a:lnSpc>
                <a:spcPct val="100000"/>
              </a:lnSpc>
              <a:spcBef>
                <a:spcPts val="3000"/>
              </a:spcBef>
              <a:spcAft>
                <a:spcPts val="0"/>
              </a:spcAft>
              <a:buNone/>
            </a:pPr>
            <a:r>
              <a:rPr lang="en" sz="1900"/>
              <a:t>Sometimes we need to </a:t>
            </a:r>
            <a:r>
              <a:rPr b="1" lang="en" sz="1900"/>
              <a:t>compare</a:t>
            </a:r>
            <a:r>
              <a:rPr lang="en" sz="1900"/>
              <a:t> values. To sort the table by age, we need to know if one animal’s age is less than another’s and should come before it. Or maybe we want to filter by only animals whose sex is equal to “male”.</a:t>
            </a:r>
            <a:endParaRPr sz="1900"/>
          </a:p>
          <a:p>
            <a:pPr indent="0" lvl="0" marL="0" rtl="0" algn="l">
              <a:lnSpc>
                <a:spcPct val="100000"/>
              </a:lnSpc>
              <a:spcBef>
                <a:spcPts val="3000"/>
              </a:spcBef>
              <a:spcAft>
                <a:spcPts val="0"/>
              </a:spcAft>
              <a:buNone/>
            </a:pPr>
            <a:r>
              <a:rPr lang="en" sz="1900"/>
              <a:t>Pyret has Boolean operators, too: </a:t>
            </a:r>
            <a:r>
              <a:rPr lang="en" sz="1900">
                <a:latin typeface="Courier New"/>
                <a:ea typeface="Courier New"/>
                <a:cs typeface="Courier New"/>
                <a:sym typeface="Courier New"/>
              </a:rPr>
              <a:t>==, &lt;, &gt;, &gt;=, &lt;=</a:t>
            </a:r>
            <a:endParaRPr sz="1900">
              <a:latin typeface="Courier New"/>
              <a:ea typeface="Courier New"/>
              <a:cs typeface="Courier New"/>
              <a:sym typeface="Courier New"/>
            </a:endParaRPr>
          </a:p>
          <a:p>
            <a:pPr indent="0" lvl="0" marL="0" rtl="0" algn="l">
              <a:lnSpc>
                <a:spcPct val="100000"/>
              </a:lnSpc>
              <a:spcBef>
                <a:spcPts val="1600"/>
              </a:spcBef>
              <a:spcAft>
                <a:spcPts val="160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Numbers, Strings &amp; Booleans</a:t>
            </a:r>
            <a:endParaRPr/>
          </a:p>
        </p:txBody>
      </p:sp>
      <p:sp>
        <p:nvSpPr>
          <p:cNvPr id="232" name="Google Shape;232;p40"/>
          <p:cNvSpPr txBox="1"/>
          <p:nvPr>
            <p:ph idx="1" type="body"/>
          </p:nvPr>
        </p:nvSpPr>
        <p:spPr>
          <a:xfrm>
            <a:off x="1748125" y="1108525"/>
            <a:ext cx="700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With your partner(s), t</a:t>
            </a:r>
            <a:r>
              <a:rPr lang="en" sz="2000"/>
              <a:t>urn to </a:t>
            </a:r>
            <a:r>
              <a:rPr lang="en" sz="2000" u="sng">
                <a:solidFill>
                  <a:schemeClr val="hlink"/>
                </a:solidFill>
                <a:hlinkClick r:id="rId3"/>
              </a:rPr>
              <a:t>Numbers &amp; Strings (Page 7)</a:t>
            </a:r>
            <a:r>
              <a:rPr lang="en" sz="2000"/>
              <a:t> in your workbooks, and follow the instructions there. </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rPr lang="en" sz="2000"/>
              <a:t>When you’re done, do the same for </a:t>
            </a:r>
            <a:r>
              <a:rPr lang="en" sz="2000" u="sng">
                <a:solidFill>
                  <a:schemeClr val="hlink"/>
                </a:solidFill>
                <a:hlinkClick r:id="rId4"/>
              </a:rPr>
              <a:t>Booleans (Page 8)</a:t>
            </a:r>
            <a:r>
              <a:rPr lang="en" sz="2000"/>
              <a:t>.</a:t>
            </a:r>
            <a:endParaRPr/>
          </a:p>
        </p:txBody>
      </p:sp>
      <p:grpSp>
        <p:nvGrpSpPr>
          <p:cNvPr id="233" name="Google Shape;233;p40"/>
          <p:cNvGrpSpPr/>
          <p:nvPr/>
        </p:nvGrpSpPr>
        <p:grpSpPr>
          <a:xfrm>
            <a:off x="121091" y="2676027"/>
            <a:ext cx="1309922" cy="664322"/>
            <a:chOff x="6100425" y="3602650"/>
            <a:chExt cx="3043500" cy="1543500"/>
          </a:xfrm>
        </p:grpSpPr>
        <p:sp>
          <p:nvSpPr>
            <p:cNvPr id="234" name="Google Shape;234;p40"/>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0"/>
            <p:cNvPicPr preferRelativeResize="0"/>
            <p:nvPr/>
          </p:nvPicPr>
          <p:blipFill>
            <a:blip r:embed="rId5">
              <a:alphaModFix/>
            </a:blip>
            <a:stretch>
              <a:fillRect/>
            </a:stretch>
          </p:blipFill>
          <p:spPr>
            <a:xfrm>
              <a:off x="6445125" y="3602650"/>
              <a:ext cx="2591574" cy="1497200"/>
            </a:xfrm>
            <a:prstGeom prst="rect">
              <a:avLst/>
            </a:prstGeom>
            <a:noFill/>
            <a:ln>
              <a:noFill/>
            </a:ln>
          </p:spPr>
        </p:pic>
      </p:grpSp>
      <p:sp>
        <p:nvSpPr>
          <p:cNvPr id="236" name="Google Shape;236;p40">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Numbers, Strings &amp; Booleans</a:t>
            </a:r>
            <a:endParaRPr/>
          </a:p>
        </p:txBody>
      </p:sp>
      <p:sp>
        <p:nvSpPr>
          <p:cNvPr id="242" name="Google Shape;242;p41"/>
          <p:cNvSpPr txBox="1"/>
          <p:nvPr>
            <p:ph idx="1" type="body"/>
          </p:nvPr>
        </p:nvSpPr>
        <p:spPr>
          <a:xfrm>
            <a:off x="1656050" y="1108525"/>
            <a:ext cx="7315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Numbers and Strings evaluate to themselves.</a:t>
            </a:r>
            <a:endParaRPr/>
          </a:p>
          <a:p>
            <a:pPr indent="-342900" lvl="0" marL="457200" rtl="0" algn="l">
              <a:spcBef>
                <a:spcPts val="1000"/>
              </a:spcBef>
              <a:spcAft>
                <a:spcPts val="0"/>
              </a:spcAft>
              <a:buSzPts val="1800"/>
              <a:buAutoNum type="arabicPeriod"/>
            </a:pPr>
            <a:r>
              <a:rPr lang="en"/>
              <a:t>Anything in quotes is a String, even something like </a:t>
            </a:r>
            <a:r>
              <a:rPr lang="en">
                <a:latin typeface="Courier New"/>
                <a:ea typeface="Courier New"/>
                <a:cs typeface="Courier New"/>
                <a:sym typeface="Courier New"/>
              </a:rPr>
              <a:t>"42"</a:t>
            </a:r>
            <a:r>
              <a:rPr lang="en"/>
              <a:t>.</a:t>
            </a:r>
            <a:endParaRPr/>
          </a:p>
          <a:p>
            <a:pPr indent="-342900" lvl="0" marL="457200" rtl="0" algn="l">
              <a:spcBef>
                <a:spcPts val="1000"/>
              </a:spcBef>
              <a:spcAft>
                <a:spcPts val="0"/>
              </a:spcAft>
              <a:buSzPts val="1800"/>
              <a:buAutoNum type="arabicPeriod"/>
            </a:pPr>
            <a:r>
              <a:rPr lang="en"/>
              <a:t>Strings must have quotation marks on both sides.</a:t>
            </a:r>
            <a:endParaRPr/>
          </a:p>
          <a:p>
            <a:pPr indent="-342900" lvl="0" marL="457200" rtl="0" algn="l">
              <a:spcBef>
                <a:spcPts val="1000"/>
              </a:spcBef>
              <a:spcAft>
                <a:spcPts val="0"/>
              </a:spcAft>
              <a:buSzPts val="1800"/>
              <a:buAutoNum type="arabicPeriod"/>
            </a:pPr>
            <a:r>
              <a:rPr lang="en"/>
              <a:t>Operators like </a:t>
            </a:r>
            <a:r>
              <a:rPr lang="en">
                <a:latin typeface="Courier New"/>
                <a:ea typeface="Courier New"/>
                <a:cs typeface="Courier New"/>
                <a:sym typeface="Courier New"/>
              </a:rPr>
              <a:t>+, -, *,</a:t>
            </a:r>
            <a:r>
              <a:rPr lang="en"/>
              <a:t> and</a:t>
            </a:r>
            <a:r>
              <a:rPr lang="en">
                <a:latin typeface="Courier New"/>
                <a:ea typeface="Courier New"/>
                <a:cs typeface="Courier New"/>
                <a:sym typeface="Courier New"/>
              </a:rPr>
              <a:t> /</a:t>
            </a:r>
            <a:r>
              <a:rPr lang="en"/>
              <a:t> need spaces around them.</a:t>
            </a:r>
            <a:endParaRPr/>
          </a:p>
          <a:p>
            <a:pPr indent="-342900" lvl="0" marL="457200" rtl="0" algn="l">
              <a:spcBef>
                <a:spcPts val="1000"/>
              </a:spcBef>
              <a:spcAft>
                <a:spcPts val="0"/>
              </a:spcAft>
              <a:buSzPts val="1800"/>
              <a:buAutoNum type="arabicPeriod"/>
            </a:pPr>
            <a:r>
              <a:rPr lang="en"/>
              <a:t>If more than one operator is used, we need parentheses</a:t>
            </a:r>
            <a:endParaRPr/>
          </a:p>
          <a:p>
            <a:pPr indent="-342900" lvl="0" marL="457200" rtl="0" algn="l">
              <a:spcBef>
                <a:spcPts val="1000"/>
              </a:spcBef>
              <a:spcAft>
                <a:spcPts val="0"/>
              </a:spcAft>
              <a:buSzPts val="1800"/>
              <a:buAutoNum type="arabicPeriod"/>
            </a:pPr>
            <a:r>
              <a:rPr lang="en"/>
              <a:t>We can add two Numbers or two Strings to one another, but we can’t add the Number 4 to the String </a:t>
            </a:r>
            <a:r>
              <a:rPr lang="en">
                <a:latin typeface="Courier New"/>
                <a:ea typeface="Courier New"/>
                <a:cs typeface="Courier New"/>
                <a:sym typeface="Courier New"/>
              </a:rPr>
              <a:t>"hello"</a:t>
            </a:r>
            <a:r>
              <a:rPr lang="en"/>
              <a:t>.</a:t>
            </a:r>
            <a:endParaRPr/>
          </a:p>
          <a:p>
            <a:pPr indent="-342900" lvl="0" marL="457200" rtl="0" algn="l">
              <a:spcBef>
                <a:spcPts val="1000"/>
              </a:spcBef>
              <a:spcAft>
                <a:spcPts val="1000"/>
              </a:spcAft>
              <a:buSzPts val="1800"/>
              <a:buAutoNum type="arabicPeriod"/>
            </a:pPr>
            <a:r>
              <a:rPr lang="en"/>
              <a:t>The </a:t>
            </a:r>
            <a:r>
              <a:rPr lang="en">
                <a:latin typeface="Courier New"/>
                <a:ea typeface="Courier New"/>
                <a:cs typeface="Courier New"/>
                <a:sym typeface="Courier New"/>
              </a:rPr>
              <a:t>&lt;&gt;</a:t>
            </a:r>
            <a:r>
              <a:rPr lang="en"/>
              <a:t> operator means “not equal”.</a:t>
            </a:r>
            <a:endParaRPr/>
          </a:p>
        </p:txBody>
      </p:sp>
      <p:pic>
        <p:nvPicPr>
          <p:cNvPr id="243" name="Google Shape;243;p4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4" name="Google Shape;244;p4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animEffect filter="fade" transition="in">
                                      <p:cBhvr>
                                        <p:cTn dur="1000"/>
                                        <p:tgtEl>
                                          <p:spTgt spid="2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animEffect filter="fade" transition="in">
                                      <p:cBhvr>
                                        <p:cTn dur="1000"/>
                                        <p:tgtEl>
                                          <p:spTgt spid="2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animEffect filter="fade" transition="in">
                                      <p:cBhvr>
                                        <p:cTn dur="1000"/>
                                        <p:tgtEl>
                                          <p:spTgt spid="2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6" st="6"/>
                                            </p:txEl>
                                          </p:spTgt>
                                        </p:tgtEl>
                                        <p:attrNameLst>
                                          <p:attrName>style.visibility</p:attrName>
                                        </p:attrNameLst>
                                      </p:cBhvr>
                                      <p:to>
                                        <p:strVal val="visible"/>
                                      </p:to>
                                    </p:set>
                                    <p:animEffect filter="fade" transition="in">
                                      <p:cBhvr>
                                        <p:cTn dur="1000"/>
                                        <p:tgtEl>
                                          <p:spTgt spid="24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Defining Values</a:t>
            </a:r>
            <a:endParaRPr/>
          </a:p>
        </p:txBody>
      </p:sp>
      <p:sp>
        <p:nvSpPr>
          <p:cNvPr id="250" name="Google Shape;250;p42"/>
          <p:cNvSpPr txBox="1"/>
          <p:nvPr>
            <p:ph idx="1" type="body"/>
          </p:nvPr>
        </p:nvSpPr>
        <p:spPr>
          <a:xfrm>
            <a:off x="1534650" y="1108525"/>
            <a:ext cx="7030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 math, you’re probably used to seeing definitions like </a:t>
            </a:r>
            <a:r>
              <a:rPr lang="en">
                <a:highlight>
                  <a:srgbClr val="EFEFEF"/>
                </a:highlight>
              </a:rPr>
              <a:t>x = 4</a:t>
            </a:r>
            <a:r>
              <a:rPr lang="en"/>
              <a:t>, which defines the name x to be the value 4. </a:t>
            </a:r>
            <a:endParaRPr/>
          </a:p>
          <a:p>
            <a:pPr indent="0" lvl="0" marL="0" rtl="0" algn="l">
              <a:lnSpc>
                <a:spcPct val="100000"/>
              </a:lnSpc>
              <a:spcBef>
                <a:spcPts val="3000"/>
              </a:spcBef>
              <a:spcAft>
                <a:spcPts val="0"/>
              </a:spcAft>
              <a:buNone/>
            </a:pPr>
            <a:r>
              <a:rPr lang="en" sz="1900">
                <a:solidFill>
                  <a:schemeClr val="dk1"/>
                </a:solidFill>
              </a:rPr>
              <a:t>Pyret works the same way. </a:t>
            </a:r>
            <a:r>
              <a:rPr lang="en" sz="1900">
                <a:solidFill>
                  <a:schemeClr val="dk1"/>
                </a:solidFill>
              </a:rPr>
              <a:t>We generally write definitions on the left, in the Definitions Area. You can add your own definitions, for example:</a:t>
            </a:r>
            <a:endParaRPr sz="1900">
              <a:solidFill>
                <a:schemeClr val="dk1"/>
              </a:solidFill>
            </a:endParaRPr>
          </a:p>
          <a:p>
            <a:pPr indent="0" lvl="0" marL="0" rtl="0" algn="l">
              <a:lnSpc>
                <a:spcPct val="100000"/>
              </a:lnSpc>
              <a:spcBef>
                <a:spcPts val="3000"/>
              </a:spcBef>
              <a:spcAft>
                <a:spcPts val="0"/>
              </a:spcAft>
              <a:buNone/>
            </a:pPr>
            <a:r>
              <a:t/>
            </a:r>
            <a:endParaRPr sz="1900">
              <a:solidFill>
                <a:schemeClr val="dk1"/>
              </a:solidFill>
            </a:endParaRPr>
          </a:p>
          <a:p>
            <a:pPr indent="0" lvl="0" marL="0" rtl="0" algn="l">
              <a:lnSpc>
                <a:spcPct val="100000"/>
              </a:lnSpc>
              <a:spcBef>
                <a:spcPts val="3000"/>
              </a:spcBef>
              <a:spcAft>
                <a:spcPts val="0"/>
              </a:spcAft>
              <a:buClr>
                <a:schemeClr val="dk1"/>
              </a:buClr>
              <a:buSzPts val="1100"/>
              <a:buFont typeface="Arial"/>
              <a:buNone/>
            </a:pPr>
            <a:r>
              <a:t/>
            </a:r>
            <a:endParaRPr sz="1900">
              <a:solidFill>
                <a:schemeClr val="dk1"/>
              </a:solidFill>
            </a:endParaRPr>
          </a:p>
          <a:p>
            <a:pPr indent="0" lvl="0" marL="0" rtl="0" algn="l">
              <a:lnSpc>
                <a:spcPct val="100000"/>
              </a:lnSpc>
              <a:spcBef>
                <a:spcPts val="3000"/>
              </a:spcBef>
              <a:spcAft>
                <a:spcPts val="3000"/>
              </a:spcAft>
              <a:buNone/>
            </a:pPr>
            <a:r>
              <a:t/>
            </a:r>
            <a:endParaRPr/>
          </a:p>
        </p:txBody>
      </p:sp>
      <p:sp>
        <p:nvSpPr>
          <p:cNvPr id="251" name="Google Shape;251;p42"/>
          <p:cNvSpPr txBox="1"/>
          <p:nvPr/>
        </p:nvSpPr>
        <p:spPr>
          <a:xfrm>
            <a:off x="1922925" y="3097450"/>
            <a:ext cx="6015900" cy="855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77800" marR="177800" rtl="0" algn="l">
              <a:lnSpc>
                <a:spcPct val="100000"/>
              </a:lnSpc>
              <a:spcBef>
                <a:spcPts val="0"/>
              </a:spcBef>
              <a:spcAft>
                <a:spcPts val="0"/>
              </a:spcAft>
              <a:buNone/>
            </a:pPr>
            <a:r>
              <a:rPr lang="en" sz="1500">
                <a:solidFill>
                  <a:srgbClr val="4D5966"/>
                </a:solidFill>
                <a:latin typeface="Courier New"/>
                <a:ea typeface="Courier New"/>
                <a:cs typeface="Courier New"/>
                <a:sym typeface="Courier New"/>
              </a:rPr>
              <a:t>my-name</a:t>
            </a:r>
            <a:r>
              <a:rPr lang="en" sz="1500">
                <a:solidFill>
                  <a:srgbClr val="666666"/>
                </a:solidFill>
                <a:latin typeface="Courier New"/>
                <a:ea typeface="Courier New"/>
                <a:cs typeface="Courier New"/>
                <a:sym typeface="Courier New"/>
              </a:rPr>
              <a:t> </a:t>
            </a:r>
            <a:r>
              <a:rPr lang="en" sz="1500">
                <a:solidFill>
                  <a:srgbClr val="555555"/>
                </a:solidFill>
                <a:latin typeface="Courier New"/>
                <a:ea typeface="Courier New"/>
                <a:cs typeface="Courier New"/>
                <a:sym typeface="Courier New"/>
              </a:rPr>
              <a:t>=</a:t>
            </a:r>
            <a:r>
              <a:rPr lang="en" sz="1500">
                <a:solidFill>
                  <a:srgbClr val="666666"/>
                </a:solidFill>
                <a:latin typeface="Courier New"/>
                <a:ea typeface="Courier New"/>
                <a:cs typeface="Courier New"/>
                <a:sym typeface="Courier New"/>
              </a:rPr>
              <a:t> </a:t>
            </a:r>
            <a:r>
              <a:rPr lang="en" sz="1500">
                <a:solidFill>
                  <a:srgbClr val="228B22"/>
                </a:solidFill>
                <a:latin typeface="Courier New"/>
                <a:ea typeface="Courier New"/>
                <a:cs typeface="Courier New"/>
                <a:sym typeface="Courier New"/>
              </a:rPr>
              <a:t>"Maya"</a:t>
            </a:r>
            <a:endParaRPr sz="1500">
              <a:solidFill>
                <a:srgbClr val="228B22"/>
              </a:solidFill>
              <a:latin typeface="Courier New"/>
              <a:ea typeface="Courier New"/>
              <a:cs typeface="Courier New"/>
              <a:sym typeface="Courier New"/>
            </a:endParaRPr>
          </a:p>
          <a:p>
            <a:pPr indent="0" lvl="0" marL="177800" marR="177800" rtl="0" algn="l">
              <a:lnSpc>
                <a:spcPct val="100000"/>
              </a:lnSpc>
              <a:spcBef>
                <a:spcPts val="0"/>
              </a:spcBef>
              <a:spcAft>
                <a:spcPts val="0"/>
              </a:spcAft>
              <a:buNone/>
            </a:pPr>
            <a:r>
              <a:rPr lang="en" sz="1500">
                <a:solidFill>
                  <a:srgbClr val="4D5966"/>
                </a:solidFill>
                <a:latin typeface="Courier New"/>
                <a:ea typeface="Courier New"/>
                <a:cs typeface="Courier New"/>
                <a:sym typeface="Courier New"/>
              </a:rPr>
              <a:t>sum</a:t>
            </a:r>
            <a:r>
              <a:rPr lang="en" sz="1500">
                <a:solidFill>
                  <a:srgbClr val="666666"/>
                </a:solidFill>
                <a:latin typeface="Courier New"/>
                <a:ea typeface="Courier New"/>
                <a:cs typeface="Courier New"/>
                <a:sym typeface="Courier New"/>
              </a:rPr>
              <a:t> </a:t>
            </a:r>
            <a:r>
              <a:rPr lang="en" sz="1500">
                <a:solidFill>
                  <a:srgbClr val="555555"/>
                </a:solidFill>
                <a:latin typeface="Courier New"/>
                <a:ea typeface="Courier New"/>
                <a:cs typeface="Courier New"/>
                <a:sym typeface="Courier New"/>
              </a:rPr>
              <a:t>=</a:t>
            </a:r>
            <a:r>
              <a:rPr lang="en" sz="1500">
                <a:solidFill>
                  <a:srgbClr val="666666"/>
                </a:solidFill>
                <a:latin typeface="Courier New"/>
                <a:ea typeface="Courier New"/>
                <a:cs typeface="Courier New"/>
                <a:sym typeface="Courier New"/>
              </a:rPr>
              <a:t> </a:t>
            </a:r>
            <a:r>
              <a:rPr lang="en" sz="1500">
                <a:solidFill>
                  <a:srgbClr val="000080"/>
                </a:solidFill>
                <a:latin typeface="Courier New"/>
                <a:ea typeface="Courier New"/>
                <a:cs typeface="Courier New"/>
                <a:sym typeface="Courier New"/>
              </a:rPr>
              <a:t>2</a:t>
            </a:r>
            <a:r>
              <a:rPr lang="en" sz="1500">
                <a:solidFill>
                  <a:srgbClr val="666666"/>
                </a:solidFill>
                <a:latin typeface="Courier New"/>
                <a:ea typeface="Courier New"/>
                <a:cs typeface="Courier New"/>
                <a:sym typeface="Courier New"/>
              </a:rPr>
              <a:t> </a:t>
            </a:r>
            <a:r>
              <a:rPr lang="en" sz="1500">
                <a:solidFill>
                  <a:srgbClr val="555555"/>
                </a:solidFill>
                <a:latin typeface="Courier New"/>
                <a:ea typeface="Courier New"/>
                <a:cs typeface="Courier New"/>
                <a:sym typeface="Courier New"/>
              </a:rPr>
              <a:t>+</a:t>
            </a:r>
            <a:r>
              <a:rPr lang="en" sz="1500">
                <a:solidFill>
                  <a:srgbClr val="666666"/>
                </a:solidFill>
                <a:latin typeface="Courier New"/>
                <a:ea typeface="Courier New"/>
                <a:cs typeface="Courier New"/>
                <a:sym typeface="Courier New"/>
              </a:rPr>
              <a:t> </a:t>
            </a:r>
            <a:r>
              <a:rPr lang="en" sz="1500">
                <a:solidFill>
                  <a:srgbClr val="000080"/>
                </a:solidFill>
                <a:latin typeface="Courier New"/>
                <a:ea typeface="Courier New"/>
                <a:cs typeface="Courier New"/>
                <a:sym typeface="Courier New"/>
              </a:rPr>
              <a:t>2</a:t>
            </a:r>
            <a:endParaRPr sz="1500">
              <a:solidFill>
                <a:srgbClr val="000080"/>
              </a:solidFill>
              <a:latin typeface="Courier New"/>
              <a:ea typeface="Courier New"/>
              <a:cs typeface="Courier New"/>
              <a:sym typeface="Courier New"/>
            </a:endParaRPr>
          </a:p>
          <a:p>
            <a:pPr indent="0" lvl="0" marL="171450" marR="152400" rtl="0" algn="l">
              <a:lnSpc>
                <a:spcPct val="100000"/>
              </a:lnSpc>
              <a:spcBef>
                <a:spcPts val="0"/>
              </a:spcBef>
              <a:spcAft>
                <a:spcPts val="0"/>
              </a:spcAft>
              <a:buNone/>
            </a:pPr>
            <a:r>
              <a:rPr lang="en" sz="1500">
                <a:solidFill>
                  <a:srgbClr val="4D5966"/>
                </a:solidFill>
                <a:latin typeface="Courier New"/>
                <a:ea typeface="Courier New"/>
                <a:cs typeface="Courier New"/>
                <a:sym typeface="Courier New"/>
              </a:rPr>
              <a:t>kittens-are-cute</a:t>
            </a:r>
            <a:r>
              <a:rPr lang="en" sz="1500">
                <a:solidFill>
                  <a:srgbClr val="666666"/>
                </a:solidFill>
                <a:latin typeface="Courier New"/>
                <a:ea typeface="Courier New"/>
                <a:cs typeface="Courier New"/>
                <a:sym typeface="Courier New"/>
              </a:rPr>
              <a:t> </a:t>
            </a:r>
            <a:r>
              <a:rPr lang="en" sz="1500">
                <a:solidFill>
                  <a:srgbClr val="555555"/>
                </a:solidFill>
                <a:latin typeface="Courier New"/>
                <a:ea typeface="Courier New"/>
                <a:cs typeface="Courier New"/>
                <a:sym typeface="Courier New"/>
              </a:rPr>
              <a:t>=</a:t>
            </a:r>
            <a:r>
              <a:rPr lang="en" sz="1500">
                <a:solidFill>
                  <a:srgbClr val="666666"/>
                </a:solidFill>
                <a:latin typeface="Courier New"/>
                <a:ea typeface="Courier New"/>
                <a:cs typeface="Courier New"/>
                <a:sym typeface="Courier New"/>
              </a:rPr>
              <a:t> </a:t>
            </a:r>
            <a:r>
              <a:rPr lang="en" sz="1500">
                <a:solidFill>
                  <a:srgbClr val="8B0000"/>
                </a:solidFill>
                <a:latin typeface="Courier New"/>
                <a:ea typeface="Courier New"/>
                <a:cs typeface="Courier New"/>
                <a:sym typeface="Courier New"/>
              </a:rPr>
              <a:t>true</a:t>
            </a:r>
            <a:endParaRPr sz="1700">
              <a:solidFill>
                <a:srgbClr val="CD7054"/>
              </a:solidFill>
              <a:latin typeface="Courier New"/>
              <a:ea typeface="Courier New"/>
              <a:cs typeface="Courier New"/>
              <a:sym typeface="Courier New"/>
            </a:endParaRPr>
          </a:p>
        </p:txBody>
      </p:sp>
      <p:pic>
        <p:nvPicPr>
          <p:cNvPr id="252" name="Google Shape;252;p42">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53" name="Google Shape;253;p4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10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10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10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1000"/>
                                        <p:tgtEl>
                                          <p:spTgt spid="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animEffect filter="fade" transition="in">
                                      <p:cBhvr>
                                        <p:cTn dur="1000"/>
                                        <p:tgtEl>
                                          <p:spTgt spid="25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Defining Values</a:t>
            </a:r>
            <a:endParaRPr/>
          </a:p>
        </p:txBody>
      </p:sp>
      <p:sp>
        <p:nvSpPr>
          <p:cNvPr id="259" name="Google Shape;259;p43"/>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With your partner(s), take turns adding definitions to this file:</a:t>
            </a:r>
            <a:endParaRPr/>
          </a:p>
          <a:p>
            <a:pPr indent="-330200" lvl="0" marL="457200" rtl="0" algn="l">
              <a:lnSpc>
                <a:spcPct val="100000"/>
              </a:lnSpc>
              <a:spcBef>
                <a:spcPts val="2500"/>
              </a:spcBef>
              <a:spcAft>
                <a:spcPts val="0"/>
              </a:spcAft>
              <a:buSzPts val="1600"/>
              <a:buAutoNum type="arabicPeriod"/>
            </a:pPr>
            <a:r>
              <a:rPr lang="en" sz="1600"/>
              <a:t>Define a value with name </a:t>
            </a:r>
            <a:r>
              <a:rPr lang="en" sz="1600">
                <a:latin typeface="Courier New"/>
                <a:ea typeface="Courier New"/>
                <a:cs typeface="Courier New"/>
                <a:sym typeface="Courier New"/>
              </a:rPr>
              <a:t>food</a:t>
            </a:r>
            <a:r>
              <a:rPr lang="en" sz="1600"/>
              <a:t>, whose value is a String representing your favorite food</a:t>
            </a:r>
            <a:endParaRPr sz="1600"/>
          </a:p>
          <a:p>
            <a:pPr indent="-330200" lvl="0" marL="457200" rtl="0" algn="l">
              <a:lnSpc>
                <a:spcPct val="100000"/>
              </a:lnSpc>
              <a:spcBef>
                <a:spcPts val="2500"/>
              </a:spcBef>
              <a:spcAft>
                <a:spcPts val="0"/>
              </a:spcAft>
              <a:buSzPts val="1600"/>
              <a:buAutoNum type="arabicPeriod"/>
            </a:pPr>
            <a:r>
              <a:rPr lang="en" sz="1600"/>
              <a:t>Define a value with name </a:t>
            </a:r>
            <a:r>
              <a:rPr lang="en" sz="1600">
                <a:latin typeface="Courier New"/>
                <a:ea typeface="Courier New"/>
                <a:cs typeface="Courier New"/>
                <a:sym typeface="Courier New"/>
              </a:rPr>
              <a:t>year</a:t>
            </a:r>
            <a:r>
              <a:rPr lang="en" sz="1600"/>
              <a:t>, whose value is a Number representing the current year</a:t>
            </a:r>
            <a:endParaRPr sz="1600"/>
          </a:p>
          <a:p>
            <a:pPr indent="-330200" lvl="0" marL="457200" rtl="0" algn="l">
              <a:lnSpc>
                <a:spcPct val="100000"/>
              </a:lnSpc>
              <a:spcBef>
                <a:spcPts val="2500"/>
              </a:spcBef>
              <a:spcAft>
                <a:spcPts val="0"/>
              </a:spcAft>
              <a:buSzPts val="1600"/>
              <a:buAutoNum type="arabicPeriod"/>
            </a:pPr>
            <a:r>
              <a:rPr lang="en" sz="1600"/>
              <a:t>Define a value with name </a:t>
            </a:r>
            <a:r>
              <a:rPr lang="en" sz="1600">
                <a:latin typeface="Courier New"/>
                <a:ea typeface="Courier New"/>
                <a:cs typeface="Courier New"/>
                <a:sym typeface="Courier New"/>
              </a:rPr>
              <a:t>likes-cats</a:t>
            </a:r>
            <a:r>
              <a:rPr lang="en" sz="1600"/>
              <a:t>, whose value is a Boolean that is true if you like cats and false if you don’t</a:t>
            </a:r>
            <a:endParaRPr sz="1600"/>
          </a:p>
          <a:p>
            <a:pPr indent="-330200" lvl="0" marL="457200" rtl="0" algn="l">
              <a:lnSpc>
                <a:spcPct val="100000"/>
              </a:lnSpc>
              <a:spcBef>
                <a:spcPts val="2500"/>
              </a:spcBef>
              <a:spcAft>
                <a:spcPts val="2500"/>
              </a:spcAft>
              <a:buSzPts val="1600"/>
              <a:buAutoNum type="arabicPeriod"/>
            </a:pPr>
            <a:r>
              <a:rPr lang="en" sz="1600"/>
              <a:t>Define values of your own!</a:t>
            </a:r>
            <a:endParaRPr sz="1600"/>
          </a:p>
        </p:txBody>
      </p:sp>
      <p:sp>
        <p:nvSpPr>
          <p:cNvPr id="260" name="Google Shape;260;p43">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43"/>
          <p:cNvGrpSpPr/>
          <p:nvPr/>
        </p:nvGrpSpPr>
        <p:grpSpPr>
          <a:xfrm>
            <a:off x="121091" y="2676027"/>
            <a:ext cx="1309922" cy="664322"/>
            <a:chOff x="6100425" y="3602650"/>
            <a:chExt cx="3043500" cy="1543500"/>
          </a:xfrm>
        </p:grpSpPr>
        <p:sp>
          <p:nvSpPr>
            <p:cNvPr id="262" name="Google Shape;262;p43"/>
            <p:cNvSpPr/>
            <p:nvPr/>
          </p:nvSpPr>
          <p:spPr>
            <a:xfrm>
              <a:off x="6100425" y="4097650"/>
              <a:ext cx="3043500" cy="104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3"/>
            <p:cNvPicPr preferRelativeResize="0"/>
            <p:nvPr/>
          </p:nvPicPr>
          <p:blipFill>
            <a:blip r:embed="rId4">
              <a:alphaModFix/>
            </a:blip>
            <a:stretch>
              <a:fillRect/>
            </a:stretch>
          </p:blipFill>
          <p:spPr>
            <a:xfrm>
              <a:off x="6445125" y="3602650"/>
              <a:ext cx="2591574" cy="14972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Defining Values</a:t>
            </a:r>
            <a:endParaRPr/>
          </a:p>
        </p:txBody>
      </p:sp>
      <p:sp>
        <p:nvSpPr>
          <p:cNvPr id="269" name="Google Shape;269;p4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2000"/>
          </a:p>
          <a:p>
            <a:pPr indent="0" lvl="0" marL="0" rtl="0" algn="l">
              <a:lnSpc>
                <a:spcPct val="100000"/>
              </a:lnSpc>
              <a:spcBef>
                <a:spcPts val="1600"/>
              </a:spcBef>
              <a:spcAft>
                <a:spcPts val="0"/>
              </a:spcAft>
              <a:buNone/>
            </a:pPr>
            <a:r>
              <a:rPr lang="en" sz="2300"/>
              <a:t>Why is it useful to be able to define values and refer to them by name?</a:t>
            </a:r>
            <a:endParaRPr sz="2300"/>
          </a:p>
          <a:p>
            <a:pPr indent="0" lvl="0" marL="457200" rtl="0" algn="l">
              <a:lnSpc>
                <a:spcPct val="200000"/>
              </a:lnSpc>
              <a:spcBef>
                <a:spcPts val="1600"/>
              </a:spcBef>
              <a:spcAft>
                <a:spcPts val="1600"/>
              </a:spcAft>
              <a:buNone/>
            </a:pPr>
            <a:r>
              <a:t/>
            </a:r>
            <a:endParaRPr sz="2000"/>
          </a:p>
        </p:txBody>
      </p:sp>
      <p:pic>
        <p:nvPicPr>
          <p:cNvPr id="270" name="Google Shape;270;p44">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71" name="Google Shape;271;p4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Additional Exercises</a:t>
            </a:r>
            <a:endParaRPr/>
          </a:p>
        </p:txBody>
      </p:sp>
      <p:sp>
        <p:nvSpPr>
          <p:cNvPr id="277" name="Google Shape;277;p4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highlight>
                  <a:srgbClr val="FFFFFF"/>
                </a:highlight>
                <a:latin typeface="Lato"/>
                <a:ea typeface="Lato"/>
                <a:cs typeface="Lato"/>
                <a:sym typeface="Lato"/>
              </a:rPr>
              <a:t>Boolean Operators</a:t>
            </a:r>
            <a:r>
              <a:rPr lang="en" sz="2200"/>
              <a:t> (</a:t>
            </a:r>
            <a:r>
              <a:rPr lang="en" sz="2200" u="sng">
                <a:solidFill>
                  <a:schemeClr val="hlink"/>
                </a:solidFill>
                <a:hlinkClick r:id="rId3"/>
              </a:rPr>
              <a:t>link</a:t>
            </a:r>
            <a:r>
              <a:rPr lang="en" sz="2200"/>
              <a:t>)</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49" name="Google Shape;149;p30"/>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highlight>
                  <a:srgbClr val="FFFFFF"/>
                </a:highlight>
              </a:rPr>
              <a:t>Open up the </a:t>
            </a:r>
            <a:r>
              <a:rPr lang="en" sz="2000" u="sng">
                <a:solidFill>
                  <a:schemeClr val="hlink"/>
                </a:solidFill>
                <a:highlight>
                  <a:srgbClr val="FFFFFF"/>
                </a:highlight>
                <a:hlinkClick r:id="rId3"/>
              </a:rPr>
              <a:t>Animals Starter File</a:t>
            </a:r>
            <a:r>
              <a:rPr lang="en" sz="2000">
                <a:highlight>
                  <a:srgbClr val="FFFFFF"/>
                </a:highlight>
              </a:rPr>
              <a:t> in a new tab. </a:t>
            </a:r>
            <a:endParaRPr sz="2000">
              <a:highlight>
                <a:srgbClr val="FFFFFF"/>
              </a:highlight>
            </a:endParaRPr>
          </a:p>
          <a:p>
            <a:pPr indent="0" lvl="0" marL="0" rtl="0" algn="l">
              <a:spcBef>
                <a:spcPts val="1600"/>
              </a:spcBef>
              <a:spcAft>
                <a:spcPts val="0"/>
              </a:spcAft>
              <a:buNone/>
            </a:pPr>
            <a:r>
              <a:rPr lang="en" sz="2000">
                <a:highlight>
                  <a:srgbClr val="FFFFFF"/>
                </a:highlight>
              </a:rPr>
              <a:t>Click “Connect to Google Drive” to sign into your Google account. This will allow you to save Pyret files into your Google Drive. </a:t>
            </a:r>
            <a:endParaRPr sz="2000">
              <a:highlight>
                <a:srgbClr val="FFFFFF"/>
              </a:highlight>
            </a:endParaRPr>
          </a:p>
          <a:p>
            <a:pPr indent="0" lvl="0" marL="0" rtl="0" algn="l">
              <a:spcBef>
                <a:spcPts val="1600"/>
              </a:spcBef>
              <a:spcAft>
                <a:spcPts val="1600"/>
              </a:spcAft>
              <a:buNone/>
            </a:pPr>
            <a:r>
              <a:rPr lang="en" sz="2000">
                <a:highlight>
                  <a:srgbClr val="FFFFFF"/>
                </a:highlight>
              </a:rPr>
              <a:t>Next, click the "File" menu and select "Save a Copy". This will save a copy of the file into your own account, so that you can make changes and retrieve them later.</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55" name="Google Shape;155;p31"/>
          <p:cNvSpPr txBox="1"/>
          <p:nvPr>
            <p:ph idx="1" type="body"/>
          </p:nvPr>
        </p:nvSpPr>
        <p:spPr>
          <a:xfrm>
            <a:off x="262700" y="1977525"/>
            <a:ext cx="5765700" cy="26616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lang="en" sz="1600">
                <a:highlight>
                  <a:srgbClr val="FFFFFF"/>
                </a:highlight>
                <a:latin typeface="Lato"/>
                <a:ea typeface="Lato"/>
                <a:cs typeface="Lato"/>
                <a:sym typeface="Lato"/>
              </a:rPr>
              <a:t>The </a:t>
            </a:r>
            <a:r>
              <a:rPr b="1" i="1" lang="en" sz="1600">
                <a:highlight>
                  <a:srgbClr val="FFFFFF"/>
                </a:highlight>
                <a:latin typeface="Lato"/>
                <a:ea typeface="Lato"/>
                <a:cs typeface="Lato"/>
                <a:sym typeface="Lato"/>
              </a:rPr>
              <a:t>Definitions Area</a:t>
            </a:r>
            <a:r>
              <a:rPr lang="en" sz="1600">
                <a:highlight>
                  <a:srgbClr val="FFFFFF"/>
                </a:highlight>
                <a:latin typeface="Lato"/>
                <a:ea typeface="Lato"/>
                <a:cs typeface="Lato"/>
                <a:sym typeface="Lato"/>
              </a:rPr>
              <a:t> </a:t>
            </a:r>
            <a:r>
              <a:rPr lang="en" sz="1600">
                <a:solidFill>
                  <a:schemeClr val="dk1"/>
                </a:solidFill>
                <a:highlight>
                  <a:srgbClr val="FFFFFF"/>
                </a:highlight>
                <a:latin typeface="Lato"/>
                <a:ea typeface="Lato"/>
                <a:cs typeface="Lato"/>
                <a:sym typeface="Lato"/>
              </a:rPr>
              <a:t>on the left </a:t>
            </a:r>
            <a:r>
              <a:rPr lang="en" sz="1600">
                <a:highlight>
                  <a:srgbClr val="FFFFFF"/>
                </a:highlight>
                <a:latin typeface="Lato"/>
                <a:ea typeface="Lato"/>
                <a:cs typeface="Lato"/>
                <a:sym typeface="Lato"/>
              </a:rPr>
              <a:t>is where programmers define values and functions that they want to keep.</a:t>
            </a:r>
            <a:endParaRPr sz="1600">
              <a:highlight>
                <a:srgbClr val="FFFFFF"/>
              </a:highlight>
              <a:latin typeface="Lato"/>
              <a:ea typeface="Lato"/>
              <a:cs typeface="Lato"/>
              <a:sym typeface="Lato"/>
            </a:endParaRPr>
          </a:p>
          <a:p>
            <a:pPr indent="0" lvl="0" marL="0" rtl="0" algn="l">
              <a:lnSpc>
                <a:spcPct val="100000"/>
              </a:lnSpc>
              <a:spcBef>
                <a:spcPts val="2000"/>
              </a:spcBef>
              <a:spcAft>
                <a:spcPts val="0"/>
              </a:spcAft>
              <a:buNone/>
            </a:pPr>
            <a:r>
              <a:rPr lang="en" sz="1600">
                <a:highlight>
                  <a:srgbClr val="FFFFFF"/>
                </a:highlight>
                <a:latin typeface="Lato"/>
                <a:ea typeface="Lato"/>
                <a:cs typeface="Lato"/>
                <a:sym typeface="Lato"/>
              </a:rPr>
              <a:t>The </a:t>
            </a:r>
            <a:r>
              <a:rPr b="1" i="1" lang="en" sz="1600">
                <a:highlight>
                  <a:srgbClr val="FFFFFF"/>
                </a:highlight>
                <a:latin typeface="Lato"/>
                <a:ea typeface="Lato"/>
                <a:cs typeface="Lato"/>
                <a:sym typeface="Lato"/>
              </a:rPr>
              <a:t>Interactions Area</a:t>
            </a:r>
            <a:r>
              <a:rPr lang="en" sz="1600">
                <a:highlight>
                  <a:srgbClr val="FFFFFF"/>
                </a:highlight>
                <a:latin typeface="Lato"/>
                <a:ea typeface="Lato"/>
                <a:cs typeface="Lato"/>
                <a:sym typeface="Lato"/>
              </a:rPr>
              <a:t> on the right allows them to experiment with those values and functions. </a:t>
            </a:r>
            <a:endParaRPr sz="1600">
              <a:highlight>
                <a:srgbClr val="FFFFFF"/>
              </a:highlight>
              <a:latin typeface="Lato"/>
              <a:ea typeface="Lato"/>
              <a:cs typeface="Lato"/>
              <a:sym typeface="Lato"/>
            </a:endParaRPr>
          </a:p>
          <a:p>
            <a:pPr indent="0" lvl="0" marL="0" rtl="0" algn="l">
              <a:lnSpc>
                <a:spcPct val="100000"/>
              </a:lnSpc>
              <a:spcBef>
                <a:spcPts val="2000"/>
              </a:spcBef>
              <a:spcAft>
                <a:spcPts val="2000"/>
              </a:spcAft>
              <a:buClr>
                <a:schemeClr val="dk1"/>
              </a:buClr>
              <a:buSzPts val="1100"/>
              <a:buFont typeface="Arial"/>
              <a:buNone/>
            </a:pPr>
            <a:r>
              <a:rPr lang="en" sz="1600">
                <a:highlight>
                  <a:srgbClr val="FFFFFF"/>
                </a:highlight>
                <a:latin typeface="Lato"/>
                <a:ea typeface="Lato"/>
                <a:cs typeface="Lato"/>
                <a:sym typeface="Lato"/>
              </a:rPr>
              <a:t>For now, we will only be writing programs in the Interactions Area.</a:t>
            </a:r>
            <a:endParaRPr sz="1600"/>
          </a:p>
        </p:txBody>
      </p:sp>
      <p:pic>
        <p:nvPicPr>
          <p:cNvPr id="156" name="Google Shape;156;p31"/>
          <p:cNvPicPr preferRelativeResize="0"/>
          <p:nvPr/>
        </p:nvPicPr>
        <p:blipFill>
          <a:blip r:embed="rId3">
            <a:alphaModFix/>
          </a:blip>
          <a:stretch>
            <a:fillRect/>
          </a:stretch>
        </p:blipFill>
        <p:spPr>
          <a:xfrm>
            <a:off x="6155100" y="2112900"/>
            <a:ext cx="2816550" cy="2132925"/>
          </a:xfrm>
          <a:prstGeom prst="rect">
            <a:avLst/>
          </a:prstGeom>
          <a:noFill/>
          <a:ln>
            <a:noFill/>
          </a:ln>
        </p:spPr>
      </p:pic>
      <p:sp>
        <p:nvSpPr>
          <p:cNvPr id="157" name="Google Shape;157;p31"/>
          <p:cNvSpPr txBox="1"/>
          <p:nvPr/>
        </p:nvSpPr>
        <p:spPr>
          <a:xfrm>
            <a:off x="1441750" y="914400"/>
            <a:ext cx="7452300" cy="131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800"/>
              </a:spcBef>
              <a:spcAft>
                <a:spcPts val="800"/>
              </a:spcAft>
              <a:buNone/>
            </a:pPr>
            <a:r>
              <a:rPr lang="en" sz="1600">
                <a:solidFill>
                  <a:schemeClr val="dk1"/>
                </a:solidFill>
                <a:highlight>
                  <a:schemeClr val="lt1"/>
                </a:highlight>
                <a:latin typeface="Lato"/>
                <a:ea typeface="Lato"/>
                <a:cs typeface="Lato"/>
                <a:sym typeface="Lato"/>
              </a:rPr>
              <a:t>This screen is called the </a:t>
            </a:r>
            <a:r>
              <a:rPr b="1" i="1" lang="en" sz="1600">
                <a:solidFill>
                  <a:schemeClr val="dk1"/>
                </a:solidFill>
                <a:highlight>
                  <a:schemeClr val="lt1"/>
                </a:highlight>
                <a:latin typeface="Lato"/>
                <a:ea typeface="Lato"/>
                <a:cs typeface="Lato"/>
                <a:sym typeface="Lato"/>
              </a:rPr>
              <a:t>Editor</a:t>
            </a:r>
            <a:r>
              <a:rPr lang="en" sz="1600">
                <a:solidFill>
                  <a:schemeClr val="dk1"/>
                </a:solidFill>
                <a:highlight>
                  <a:schemeClr val="lt1"/>
                </a:highlight>
                <a:latin typeface="Lato"/>
                <a:ea typeface="Lato"/>
                <a:cs typeface="Lato"/>
                <a:sym typeface="Lato"/>
              </a:rPr>
              <a:t>, and it looks something like the diagram you see here. There are a few buttons at the top, but most of the screen is taken up by two large boxes.</a:t>
            </a:r>
            <a:endParaRPr sz="1600">
              <a:solidFill>
                <a:schemeClr val="dk1"/>
              </a:solidFill>
              <a:highlight>
                <a:schemeClr val="lt1"/>
              </a:highlight>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63" name="Google Shape;163;p32"/>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This screen is called the </a:t>
            </a:r>
            <a:r>
              <a:rPr b="1" lang="en" sz="1600"/>
              <a:t>Editor</a:t>
            </a:r>
            <a:r>
              <a:rPr lang="en" sz="1600"/>
              <a:t>, and it looks </a:t>
            </a:r>
            <a:endParaRPr sz="1600"/>
          </a:p>
          <a:p>
            <a:pPr indent="0" lvl="0" marL="0" rtl="0" algn="l">
              <a:lnSpc>
                <a:spcPct val="100000"/>
              </a:lnSpc>
              <a:spcBef>
                <a:spcPts val="0"/>
              </a:spcBef>
              <a:spcAft>
                <a:spcPts val="0"/>
              </a:spcAft>
              <a:buNone/>
            </a:pPr>
            <a:r>
              <a:rPr lang="en" sz="1600"/>
              <a:t>something like the diagram you see here.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Most of the screen is taken up by two large </a:t>
            </a:r>
            <a:endParaRPr sz="1600"/>
          </a:p>
          <a:p>
            <a:pPr indent="0" lvl="0" marL="0" rtl="0" algn="l">
              <a:lnSpc>
                <a:spcPct val="100000"/>
              </a:lnSpc>
              <a:spcBef>
                <a:spcPts val="0"/>
              </a:spcBef>
              <a:spcAft>
                <a:spcPts val="0"/>
              </a:spcAft>
              <a:buNone/>
            </a:pPr>
            <a:r>
              <a:rPr lang="en" sz="1600"/>
              <a:t>boxes: the </a:t>
            </a:r>
            <a:r>
              <a:rPr b="1" lang="en" sz="1600"/>
              <a:t>Definitions Area</a:t>
            </a:r>
            <a:r>
              <a:rPr lang="en" sz="1600"/>
              <a:t> on the left and </a:t>
            </a:r>
            <a:endParaRPr sz="1600"/>
          </a:p>
          <a:p>
            <a:pPr indent="0" lvl="0" marL="0" rtl="0" algn="l">
              <a:lnSpc>
                <a:spcPct val="100000"/>
              </a:lnSpc>
              <a:spcBef>
                <a:spcPts val="0"/>
              </a:spcBef>
              <a:spcAft>
                <a:spcPts val="0"/>
              </a:spcAft>
              <a:buClr>
                <a:schemeClr val="dk1"/>
              </a:buClr>
              <a:buSzPts val="1100"/>
              <a:buFont typeface="Arial"/>
              <a:buNone/>
            </a:pPr>
            <a:r>
              <a:rPr lang="en" sz="1600"/>
              <a:t>the </a:t>
            </a:r>
            <a:r>
              <a:rPr b="1" lang="en" sz="1600"/>
              <a:t>Interactions Area</a:t>
            </a:r>
            <a:r>
              <a:rPr lang="en" sz="1600"/>
              <a:t> on the right.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None/>
            </a:pPr>
            <a:r>
              <a:rPr lang="en" sz="1600"/>
              <a:t>The Definitions Area is where programmers define values and functions that they want to keep, while the Interactions Area allows them to experiment with those values and functions.</a:t>
            </a:r>
            <a:endParaRPr sz="1600"/>
          </a:p>
        </p:txBody>
      </p:sp>
      <p:pic>
        <p:nvPicPr>
          <p:cNvPr id="164" name="Google Shape;164;p32"/>
          <p:cNvPicPr preferRelativeResize="0"/>
          <p:nvPr/>
        </p:nvPicPr>
        <p:blipFill>
          <a:blip r:embed="rId3">
            <a:alphaModFix/>
          </a:blip>
          <a:stretch>
            <a:fillRect/>
          </a:stretch>
        </p:blipFill>
        <p:spPr>
          <a:xfrm>
            <a:off x="6339425" y="1085850"/>
            <a:ext cx="2507125" cy="1898600"/>
          </a:xfrm>
          <a:prstGeom prst="rect">
            <a:avLst/>
          </a:prstGeom>
          <a:noFill/>
          <a:ln>
            <a:noFill/>
          </a:ln>
        </p:spPr>
      </p:pic>
      <p:sp>
        <p:nvSpPr>
          <p:cNvPr id="165" name="Google Shape;165;p32"/>
          <p:cNvSpPr txBox="1"/>
          <p:nvPr>
            <p:ph idx="1" type="body"/>
          </p:nvPr>
        </p:nvSpPr>
        <p:spPr>
          <a:xfrm>
            <a:off x="1748125" y="1108525"/>
            <a:ext cx="70842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700"/>
              <a:t>The first few lines in the Definitions Area tell Pyret to </a:t>
            </a:r>
            <a:r>
              <a:rPr b="1" lang="en" sz="1700"/>
              <a:t>import</a:t>
            </a:r>
            <a:r>
              <a:rPr lang="en" sz="1700"/>
              <a:t> files from elsewhere, which contain tools we’ll want to use for this course. </a:t>
            </a:r>
            <a:endParaRPr sz="1700"/>
          </a:p>
          <a:p>
            <a:pPr indent="0" lvl="0" marL="0" rtl="0" algn="l">
              <a:spcBef>
                <a:spcPts val="1600"/>
              </a:spcBef>
              <a:spcAft>
                <a:spcPts val="1600"/>
              </a:spcAft>
              <a:buNone/>
            </a:pPr>
            <a:r>
              <a:rPr lang="en" sz="1700"/>
              <a:t>We’re importing a file called Bootstrap:Data Science, as well as files for working with Google Sheets, tables, and images.</a:t>
            </a:r>
            <a:endParaRPr sz="1700"/>
          </a:p>
        </p:txBody>
      </p:sp>
      <p:sp>
        <p:nvSpPr>
          <p:cNvPr id="166" name="Google Shape;166;p32"/>
          <p:cNvSpPr txBox="1"/>
          <p:nvPr/>
        </p:nvSpPr>
        <p:spPr>
          <a:xfrm>
            <a:off x="1959775" y="3097825"/>
            <a:ext cx="5587200" cy="1226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77800" marR="177800" rtl="0" algn="l">
              <a:lnSpc>
                <a:spcPct val="145000"/>
              </a:lnSpc>
              <a:spcBef>
                <a:spcPts val="0"/>
              </a:spcBef>
              <a:spcAft>
                <a:spcPts val="0"/>
              </a:spcAft>
              <a:buNone/>
            </a:pPr>
            <a:r>
              <a:rPr b="1" lang="en" sz="1300">
                <a:solidFill>
                  <a:schemeClr val="dk1"/>
                </a:solidFill>
                <a:latin typeface="Courier New"/>
                <a:ea typeface="Courier New"/>
                <a:cs typeface="Courier New"/>
                <a:sym typeface="Courier New"/>
              </a:rPr>
              <a:t>include</a:t>
            </a:r>
            <a:r>
              <a:rPr lang="en" sz="1300">
                <a:solidFill>
                  <a:srgbClr val="666666"/>
                </a:solidFill>
                <a:latin typeface="Courier New"/>
                <a:ea typeface="Courier New"/>
                <a:cs typeface="Courier New"/>
                <a:sym typeface="Courier New"/>
              </a:rPr>
              <a:t> </a:t>
            </a:r>
            <a:r>
              <a:rPr lang="en" sz="1300">
                <a:solidFill>
                  <a:srgbClr val="374049"/>
                </a:solidFill>
                <a:latin typeface="Courier New"/>
                <a:ea typeface="Courier New"/>
                <a:cs typeface="Courier New"/>
                <a:sym typeface="Courier New"/>
              </a:rPr>
              <a:t>shared-gdrive</a:t>
            </a:r>
            <a:r>
              <a:rPr lang="en" sz="1300">
                <a:solidFill>
                  <a:srgbClr val="555555"/>
                </a:solidFill>
                <a:latin typeface="Courier New"/>
                <a:ea typeface="Courier New"/>
                <a:cs typeface="Courier New"/>
                <a:sym typeface="Courier New"/>
              </a:rPr>
              <a:t>(</a:t>
            </a:r>
            <a:r>
              <a:rPr lang="en" sz="1300">
                <a:solidFill>
                  <a:srgbClr val="228B22"/>
                </a:solidFill>
                <a:latin typeface="Courier New"/>
                <a:ea typeface="Courier New"/>
                <a:cs typeface="Courier New"/>
                <a:sym typeface="Courier New"/>
              </a:rPr>
              <a:t>"Bootstrap-DataScience-..."</a:t>
            </a:r>
            <a:r>
              <a:rPr lang="en" sz="1300">
                <a:solidFill>
                  <a:srgbClr val="555555"/>
                </a:solidFill>
                <a:latin typeface="Courier New"/>
                <a:ea typeface="Courier New"/>
                <a:cs typeface="Courier New"/>
                <a:sym typeface="Courier New"/>
              </a:rPr>
              <a:t>)</a:t>
            </a:r>
            <a:endParaRPr sz="1300">
              <a:solidFill>
                <a:srgbClr val="555555"/>
              </a:solidFill>
              <a:latin typeface="Courier New"/>
              <a:ea typeface="Courier New"/>
              <a:cs typeface="Courier New"/>
              <a:sym typeface="Courier New"/>
            </a:endParaRPr>
          </a:p>
          <a:p>
            <a:pPr indent="0" lvl="0" marL="177800" marR="177800" rtl="0" algn="l">
              <a:lnSpc>
                <a:spcPct val="145000"/>
              </a:lnSpc>
              <a:spcBef>
                <a:spcPts val="0"/>
              </a:spcBef>
              <a:spcAft>
                <a:spcPts val="0"/>
              </a:spcAft>
              <a:buNone/>
            </a:pPr>
            <a:r>
              <a:rPr b="1" lang="en" sz="1300">
                <a:solidFill>
                  <a:schemeClr val="dk1"/>
                </a:solidFill>
                <a:latin typeface="Courier New"/>
                <a:ea typeface="Courier New"/>
                <a:cs typeface="Courier New"/>
                <a:sym typeface="Courier New"/>
              </a:rPr>
              <a:t>include</a:t>
            </a:r>
            <a:r>
              <a:rPr lang="en" sz="1300">
                <a:solidFill>
                  <a:srgbClr val="666666"/>
                </a:solidFill>
                <a:latin typeface="Courier New"/>
                <a:ea typeface="Courier New"/>
                <a:cs typeface="Courier New"/>
                <a:sym typeface="Courier New"/>
              </a:rPr>
              <a:t> </a:t>
            </a:r>
            <a:r>
              <a:rPr lang="en" sz="1300">
                <a:solidFill>
                  <a:srgbClr val="4D5966"/>
                </a:solidFill>
                <a:latin typeface="Courier New"/>
                <a:ea typeface="Courier New"/>
                <a:cs typeface="Courier New"/>
                <a:sym typeface="Courier New"/>
              </a:rPr>
              <a:t>gdrive-sheets</a:t>
            </a:r>
            <a:endParaRPr sz="1300">
              <a:solidFill>
                <a:srgbClr val="4D5966"/>
              </a:solidFill>
              <a:latin typeface="Courier New"/>
              <a:ea typeface="Courier New"/>
              <a:cs typeface="Courier New"/>
              <a:sym typeface="Courier New"/>
            </a:endParaRPr>
          </a:p>
          <a:p>
            <a:pPr indent="0" lvl="0" marL="177800" marR="177800" rtl="0" algn="l">
              <a:lnSpc>
                <a:spcPct val="145000"/>
              </a:lnSpc>
              <a:spcBef>
                <a:spcPts val="0"/>
              </a:spcBef>
              <a:spcAft>
                <a:spcPts val="0"/>
              </a:spcAft>
              <a:buNone/>
            </a:pPr>
            <a:r>
              <a:rPr b="1" lang="en" sz="1300">
                <a:solidFill>
                  <a:schemeClr val="dk1"/>
                </a:solidFill>
                <a:latin typeface="Courier New"/>
                <a:ea typeface="Courier New"/>
                <a:cs typeface="Courier New"/>
                <a:sym typeface="Courier New"/>
              </a:rPr>
              <a:t>include</a:t>
            </a:r>
            <a:r>
              <a:rPr lang="en" sz="1300">
                <a:solidFill>
                  <a:srgbClr val="666666"/>
                </a:solidFill>
                <a:latin typeface="Courier New"/>
                <a:ea typeface="Courier New"/>
                <a:cs typeface="Courier New"/>
                <a:sym typeface="Courier New"/>
              </a:rPr>
              <a:t> </a:t>
            </a:r>
            <a:r>
              <a:rPr lang="en" sz="1300">
                <a:solidFill>
                  <a:srgbClr val="4D5966"/>
                </a:solidFill>
                <a:latin typeface="Courier New"/>
                <a:ea typeface="Courier New"/>
                <a:cs typeface="Courier New"/>
                <a:sym typeface="Courier New"/>
              </a:rPr>
              <a:t>tables</a:t>
            </a:r>
            <a:endParaRPr sz="1300">
              <a:solidFill>
                <a:srgbClr val="4D5966"/>
              </a:solidFill>
              <a:latin typeface="Courier New"/>
              <a:ea typeface="Courier New"/>
              <a:cs typeface="Courier New"/>
              <a:sym typeface="Courier New"/>
            </a:endParaRPr>
          </a:p>
          <a:p>
            <a:pPr indent="0" lvl="0" marL="171450" marR="152400" rtl="0" algn="l">
              <a:lnSpc>
                <a:spcPct val="145000"/>
              </a:lnSpc>
              <a:spcBef>
                <a:spcPts val="0"/>
              </a:spcBef>
              <a:spcAft>
                <a:spcPts val="0"/>
              </a:spcAft>
              <a:buNone/>
            </a:pPr>
            <a:r>
              <a:rPr b="1" lang="en" sz="1300">
                <a:solidFill>
                  <a:schemeClr val="dk1"/>
                </a:solidFill>
                <a:latin typeface="Courier New"/>
                <a:ea typeface="Courier New"/>
                <a:cs typeface="Courier New"/>
                <a:sym typeface="Courier New"/>
              </a:rPr>
              <a:t>include</a:t>
            </a:r>
            <a:r>
              <a:rPr lang="en" sz="1300">
                <a:solidFill>
                  <a:srgbClr val="666666"/>
                </a:solidFill>
                <a:latin typeface="Courier New"/>
                <a:ea typeface="Courier New"/>
                <a:cs typeface="Courier New"/>
                <a:sym typeface="Courier New"/>
              </a:rPr>
              <a:t> </a:t>
            </a:r>
            <a:r>
              <a:rPr lang="en" sz="1300">
                <a:solidFill>
                  <a:srgbClr val="4D5966"/>
                </a:solidFill>
                <a:latin typeface="Courier New"/>
                <a:ea typeface="Courier New"/>
                <a:cs typeface="Courier New"/>
                <a:sym typeface="Courier New"/>
              </a:rPr>
              <a:t>image</a:t>
            </a:r>
            <a:endParaRPr sz="1300">
              <a:solidFill>
                <a:srgbClr val="4D5966"/>
              </a:solidFill>
              <a:latin typeface="Courier New"/>
              <a:ea typeface="Courier New"/>
              <a:cs typeface="Courier New"/>
              <a:sym typeface="Courier New"/>
            </a:endParaRPr>
          </a:p>
        </p:txBody>
      </p:sp>
      <p:sp>
        <p:nvSpPr>
          <p:cNvPr id="167" name="Google Shape;167;p32">
            <a:hlinkClick r:id="rId4"/>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73" name="Google Shape;173;p33"/>
          <p:cNvSpPr txBox="1"/>
          <p:nvPr>
            <p:ph idx="1" type="body"/>
          </p:nvPr>
        </p:nvSpPr>
        <p:spPr>
          <a:xfrm>
            <a:off x="1784400" y="912650"/>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also a line of code that defines shelter-sheet to be a spreadsheet. This table is loaded from Google Drive, so now Pyret can see the same spreadsheet you do! </a:t>
            </a:r>
            <a:endParaRPr/>
          </a:p>
          <a:p>
            <a:pPr indent="0" lvl="0" marL="0" rtl="0" algn="l">
              <a:spcBef>
                <a:spcPts val="1600"/>
              </a:spcBef>
              <a:spcAft>
                <a:spcPts val="1600"/>
              </a:spcAft>
              <a:buNone/>
            </a:pPr>
            <a:r>
              <a:t/>
            </a:r>
            <a:endParaRPr/>
          </a:p>
        </p:txBody>
      </p:sp>
      <p:sp>
        <p:nvSpPr>
          <p:cNvPr id="174" name="Google Shape;174;p33"/>
          <p:cNvSpPr txBox="1"/>
          <p:nvPr/>
        </p:nvSpPr>
        <p:spPr>
          <a:xfrm>
            <a:off x="2016300" y="2280525"/>
            <a:ext cx="6015900" cy="613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71450" marR="152400" rtl="0" algn="l">
              <a:lnSpc>
                <a:spcPct val="145000"/>
              </a:lnSpc>
              <a:spcBef>
                <a:spcPts val="0"/>
              </a:spcBef>
              <a:spcAft>
                <a:spcPts val="0"/>
              </a:spcAft>
              <a:buNone/>
            </a:pPr>
            <a:r>
              <a:rPr lang="en" sz="1200">
                <a:solidFill>
                  <a:srgbClr val="CD7054"/>
                </a:solidFill>
                <a:latin typeface="Courier New"/>
                <a:ea typeface="Courier New"/>
                <a:cs typeface="Courier New"/>
                <a:sym typeface="Courier New"/>
              </a:rPr>
              <a:t># Load your spreadsheet and define your table</a:t>
            </a:r>
            <a:endParaRPr sz="1200">
              <a:solidFill>
                <a:srgbClr val="CD7054"/>
              </a:solidFill>
              <a:latin typeface="Courier New"/>
              <a:ea typeface="Courier New"/>
              <a:cs typeface="Courier New"/>
              <a:sym typeface="Courier New"/>
            </a:endParaRPr>
          </a:p>
          <a:p>
            <a:pPr indent="0" lvl="0" marL="171450" marR="152400" rtl="0" algn="l">
              <a:lnSpc>
                <a:spcPct val="145000"/>
              </a:lnSpc>
              <a:spcBef>
                <a:spcPts val="0"/>
              </a:spcBef>
              <a:spcAft>
                <a:spcPts val="0"/>
              </a:spcAft>
              <a:buNone/>
            </a:pPr>
            <a:r>
              <a:rPr lang="en" sz="1200">
                <a:latin typeface="Courier New"/>
                <a:ea typeface="Courier New"/>
                <a:cs typeface="Courier New"/>
                <a:sym typeface="Courier New"/>
              </a:rPr>
              <a:t>shelter-sheet = load-spreadsheet("19m1bUCQo3fCzmfnmsNI...")</a:t>
            </a:r>
            <a:endParaRPr sz="1200">
              <a:latin typeface="Courier New"/>
              <a:ea typeface="Courier New"/>
              <a:cs typeface="Courier New"/>
              <a:sym typeface="Courier New"/>
            </a:endParaRPr>
          </a:p>
          <a:p>
            <a:pPr indent="0" lvl="0" marL="171450" marR="152400" rtl="0" algn="l">
              <a:lnSpc>
                <a:spcPct val="145000"/>
              </a:lnSpc>
              <a:spcBef>
                <a:spcPts val="0"/>
              </a:spcBef>
              <a:spcAft>
                <a:spcPts val="0"/>
              </a:spcAft>
              <a:buNone/>
            </a:pPr>
            <a:r>
              <a:t/>
            </a:r>
            <a:endParaRPr sz="1200">
              <a:solidFill>
                <a:srgbClr val="CD7054"/>
              </a:solidFill>
              <a:latin typeface="Courier New"/>
              <a:ea typeface="Courier New"/>
              <a:cs typeface="Courier New"/>
              <a:sym typeface="Courier New"/>
            </a:endParaRPr>
          </a:p>
        </p:txBody>
      </p:sp>
      <p:sp>
        <p:nvSpPr>
          <p:cNvPr id="175" name="Google Shape;175;p33"/>
          <p:cNvSpPr/>
          <p:nvPr/>
        </p:nvSpPr>
        <p:spPr>
          <a:xfrm>
            <a:off x="5947175" y="3083475"/>
            <a:ext cx="2735400" cy="375000"/>
          </a:xfrm>
          <a:prstGeom prst="wedgeRoundRectCallout">
            <a:avLst>
              <a:gd fmla="val -65755" name="adj1"/>
              <a:gd fmla="val -110954" name="adj2"/>
              <a:gd fmla="val 0" name="adj3"/>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Century Gothic"/>
                <a:ea typeface="Century Gothic"/>
                <a:cs typeface="Century Gothic"/>
                <a:sym typeface="Century Gothic"/>
              </a:rPr>
              <a:t>This is the Google spreadsheet ID!</a:t>
            </a:r>
            <a:endParaRPr i="1" sz="1200">
              <a:latin typeface="Century Gothic"/>
              <a:ea typeface="Century Gothic"/>
              <a:cs typeface="Century Gothic"/>
              <a:sym typeface="Century Gothic"/>
            </a:endParaRPr>
          </a:p>
        </p:txBody>
      </p:sp>
      <p:sp>
        <p:nvSpPr>
          <p:cNvPr id="176" name="Google Shape;176;p33"/>
          <p:cNvSpPr/>
          <p:nvPr/>
        </p:nvSpPr>
        <p:spPr>
          <a:xfrm>
            <a:off x="471600" y="3494800"/>
            <a:ext cx="1863900" cy="671100"/>
          </a:xfrm>
          <a:prstGeom prst="wedgeRoundRectCallout">
            <a:avLst>
              <a:gd fmla="val 43015" name="adj1"/>
              <a:gd fmla="val -197622" name="adj2"/>
              <a:gd fmla="val 0" name="adj3"/>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entury Gothic"/>
                <a:ea typeface="Century Gothic"/>
                <a:cs typeface="Century Gothic"/>
                <a:sym typeface="Century Gothic"/>
              </a:rPr>
              <a:t>#</a:t>
            </a:r>
            <a:r>
              <a:rPr i="1" lang="en" sz="1200">
                <a:latin typeface="Century Gothic"/>
                <a:ea typeface="Century Gothic"/>
                <a:cs typeface="Century Gothic"/>
                <a:sym typeface="Century Gothic"/>
              </a:rPr>
              <a:t> starts a </a:t>
            </a:r>
            <a:r>
              <a:rPr b="1" i="1" lang="en" sz="1200">
                <a:latin typeface="Century Gothic"/>
                <a:ea typeface="Century Gothic"/>
                <a:cs typeface="Century Gothic"/>
                <a:sym typeface="Century Gothic"/>
              </a:rPr>
              <a:t>comment </a:t>
            </a:r>
            <a:r>
              <a:rPr i="1" lang="en" sz="1200">
                <a:latin typeface="Century Gothic"/>
                <a:ea typeface="Century Gothic"/>
                <a:cs typeface="Century Gothic"/>
                <a:sym typeface="Century Gothic"/>
              </a:rPr>
              <a:t>-</a:t>
            </a:r>
            <a:r>
              <a:rPr b="1" i="1" lang="en" sz="1200">
                <a:latin typeface="Century Gothic"/>
                <a:ea typeface="Century Gothic"/>
                <a:cs typeface="Century Gothic"/>
                <a:sym typeface="Century Gothic"/>
              </a:rPr>
              <a:t> </a:t>
            </a:r>
            <a:r>
              <a:rPr i="1" lang="en" sz="1200">
                <a:latin typeface="Century Gothic"/>
                <a:ea typeface="Century Gothic"/>
                <a:cs typeface="Century Gothic"/>
                <a:sym typeface="Century Gothic"/>
              </a:rPr>
              <a:t>the computer doesn’t read these.</a:t>
            </a:r>
            <a:endParaRPr i="1" sz="12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82" name="Google Shape;182;p34">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txBox="1"/>
          <p:nvPr>
            <p:ph idx="1" type="body"/>
          </p:nvPr>
        </p:nvSpPr>
        <p:spPr>
          <a:xfrm>
            <a:off x="1834675" y="773614"/>
            <a:ext cx="6816900" cy="40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that, we see the following code:</a:t>
            </a:r>
            <a:endParaRPr/>
          </a:p>
        </p:txBody>
      </p:sp>
      <p:grpSp>
        <p:nvGrpSpPr>
          <p:cNvPr id="184" name="Google Shape;184;p34"/>
          <p:cNvGrpSpPr/>
          <p:nvPr/>
        </p:nvGrpSpPr>
        <p:grpSpPr>
          <a:xfrm>
            <a:off x="150450" y="1394425"/>
            <a:ext cx="8768675" cy="2732000"/>
            <a:chOff x="-191075" y="2079050"/>
            <a:chExt cx="8768675" cy="2732000"/>
          </a:xfrm>
        </p:grpSpPr>
        <p:sp>
          <p:nvSpPr>
            <p:cNvPr id="185" name="Google Shape;185;p34"/>
            <p:cNvSpPr txBox="1"/>
            <p:nvPr/>
          </p:nvSpPr>
          <p:spPr>
            <a:xfrm>
              <a:off x="2007350" y="2079050"/>
              <a:ext cx="6534900" cy="1134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77800" marR="177800" rtl="0" algn="l">
                <a:lnSpc>
                  <a:spcPct val="145000"/>
                </a:lnSpc>
                <a:spcBef>
                  <a:spcPts val="0"/>
                </a:spcBef>
                <a:spcAft>
                  <a:spcPts val="0"/>
                </a:spcAft>
                <a:buNone/>
              </a:pPr>
              <a:r>
                <a:rPr lang="en" sz="1200">
                  <a:solidFill>
                    <a:srgbClr val="CD7054"/>
                  </a:solidFill>
                  <a:latin typeface="Courier New"/>
                  <a:ea typeface="Courier New"/>
                  <a:cs typeface="Courier New"/>
                  <a:sym typeface="Courier New"/>
                </a:rPr>
                <a:t># load the 'pets' sheet as a table called animals-table</a:t>
              </a:r>
              <a:endParaRPr sz="1200">
                <a:solidFill>
                  <a:srgbClr val="CD7054"/>
                </a:solidFill>
                <a:latin typeface="Courier New"/>
                <a:ea typeface="Courier New"/>
                <a:cs typeface="Courier New"/>
                <a:sym typeface="Courier New"/>
              </a:endParaRPr>
            </a:p>
            <a:p>
              <a:pPr indent="0" lvl="0" marL="177800" marR="177800" rtl="0" algn="l">
                <a:lnSpc>
                  <a:spcPct val="145000"/>
                </a:lnSpc>
                <a:spcBef>
                  <a:spcPts val="0"/>
                </a:spcBef>
                <a:spcAft>
                  <a:spcPts val="0"/>
                </a:spcAft>
                <a:buNone/>
              </a:pPr>
              <a:r>
                <a:rPr lang="en" sz="1200">
                  <a:solidFill>
                    <a:srgbClr val="4D5966"/>
                  </a:solidFill>
                  <a:latin typeface="Courier New"/>
                  <a:ea typeface="Courier New"/>
                  <a:cs typeface="Courier New"/>
                  <a:sym typeface="Courier New"/>
                </a:rPr>
                <a:t>animals-table</a:t>
              </a:r>
              <a:r>
                <a:rPr lang="en" sz="1200">
                  <a:solidFill>
                    <a:srgbClr val="666666"/>
                  </a:solidFill>
                  <a:latin typeface="Courier New"/>
                  <a:ea typeface="Courier New"/>
                  <a:cs typeface="Courier New"/>
                  <a:sym typeface="Courier New"/>
                </a:rPr>
                <a:t> </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load-table</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4D5966"/>
                  </a:solidFill>
                  <a:latin typeface="Courier New"/>
                  <a:ea typeface="Courier New"/>
                  <a:cs typeface="Courier New"/>
                  <a:sym typeface="Courier New"/>
                </a:rPr>
                <a:t>name</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4D5966"/>
                  </a:solidFill>
                  <a:latin typeface="Courier New"/>
                  <a:ea typeface="Courier New"/>
                  <a:cs typeface="Courier New"/>
                  <a:sym typeface="Courier New"/>
                </a:rPr>
                <a:t>species</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sex, </a:t>
              </a:r>
              <a:r>
                <a:rPr lang="en" sz="1200">
                  <a:solidFill>
                    <a:srgbClr val="4D5966"/>
                  </a:solidFill>
                  <a:latin typeface="Courier New"/>
                  <a:ea typeface="Courier New"/>
                  <a:cs typeface="Courier New"/>
                  <a:sym typeface="Courier New"/>
                </a:rPr>
                <a:t>age</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4D5966"/>
                  </a:solidFill>
                  <a:latin typeface="Courier New"/>
                  <a:ea typeface="Courier New"/>
                  <a:cs typeface="Courier New"/>
                  <a:sym typeface="Courier New"/>
                </a:rPr>
                <a:t>fixed</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4D5966"/>
                  </a:solidFill>
                  <a:latin typeface="Courier New"/>
                  <a:ea typeface="Courier New"/>
                  <a:cs typeface="Courier New"/>
                  <a:sym typeface="Courier New"/>
                </a:rPr>
                <a:t>legs</a:t>
              </a:r>
              <a:endParaRPr sz="1200">
                <a:solidFill>
                  <a:srgbClr val="4D5966"/>
                </a:solidFill>
                <a:latin typeface="Courier New"/>
                <a:ea typeface="Courier New"/>
                <a:cs typeface="Courier New"/>
                <a:sym typeface="Courier New"/>
              </a:endParaRPr>
            </a:p>
            <a:p>
              <a:pPr indent="0" lvl="0" marL="177800" marR="177800" rtl="0" algn="l">
                <a:lnSpc>
                  <a:spcPct val="145000"/>
                </a:lnSpc>
                <a:spcBef>
                  <a:spcPts val="0"/>
                </a:spcBef>
                <a:spcAft>
                  <a:spcPts val="0"/>
                </a:spcAft>
                <a:buNone/>
              </a:pPr>
              <a:r>
                <a:rPr lang="en" sz="1200">
                  <a:solidFill>
                    <a:srgbClr val="666666"/>
                  </a:solidFill>
                  <a:latin typeface="Courier New"/>
                  <a:ea typeface="Courier New"/>
                  <a:cs typeface="Courier New"/>
                  <a:sym typeface="Courier New"/>
                </a:rPr>
                <a:t> </a:t>
              </a:r>
              <a:r>
                <a:rPr b="1" lang="en" sz="1200">
                  <a:solidFill>
                    <a:srgbClr val="000000"/>
                  </a:solidFill>
                  <a:latin typeface="Courier New"/>
                  <a:ea typeface="Courier New"/>
                  <a:cs typeface="Courier New"/>
                  <a:sym typeface="Courier New"/>
                </a:rPr>
                <a:t>source</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4D5966"/>
                  </a:solidFill>
                  <a:latin typeface="Courier New"/>
                  <a:ea typeface="Courier New"/>
                  <a:cs typeface="Courier New"/>
                  <a:sym typeface="Courier New"/>
                </a:rPr>
                <a:t>shelter-sheet</a:t>
              </a:r>
              <a:r>
                <a:rPr lang="en" sz="1200">
                  <a:solidFill>
                    <a:srgbClr val="555555"/>
                  </a:solidFill>
                  <a:latin typeface="Courier New"/>
                  <a:ea typeface="Courier New"/>
                  <a:cs typeface="Courier New"/>
                  <a:sym typeface="Courier New"/>
                </a:rPr>
                <a:t>.</a:t>
              </a:r>
              <a:r>
                <a:rPr lang="en" sz="1200">
                  <a:solidFill>
                    <a:srgbClr val="374049"/>
                  </a:solidFill>
                  <a:latin typeface="Courier New"/>
                  <a:ea typeface="Courier New"/>
                  <a:cs typeface="Courier New"/>
                  <a:sym typeface="Courier New"/>
                </a:rPr>
                <a:t>sheet-by-name</a:t>
              </a:r>
              <a:r>
                <a:rPr lang="en" sz="1200">
                  <a:solidFill>
                    <a:srgbClr val="555555"/>
                  </a:solidFill>
                  <a:latin typeface="Courier New"/>
                  <a:ea typeface="Courier New"/>
                  <a:cs typeface="Courier New"/>
                  <a:sym typeface="Courier New"/>
                </a:rPr>
                <a:t>(</a:t>
              </a:r>
              <a:r>
                <a:rPr lang="en" sz="1200">
                  <a:solidFill>
                    <a:srgbClr val="228B22"/>
                  </a:solidFill>
                  <a:latin typeface="Courier New"/>
                  <a:ea typeface="Courier New"/>
                  <a:cs typeface="Courier New"/>
                  <a:sym typeface="Courier New"/>
                </a:rPr>
                <a:t>"pets"</a:t>
              </a:r>
              <a:r>
                <a:rPr lang="en" sz="1200">
                  <a:solidFill>
                    <a:srgbClr val="555555"/>
                  </a:solidFill>
                  <a:latin typeface="Courier New"/>
                  <a:ea typeface="Courier New"/>
                  <a:cs typeface="Courier New"/>
                  <a:sym typeface="Courier New"/>
                </a:rPr>
                <a:t>,</a:t>
              </a:r>
              <a:r>
                <a:rPr lang="en" sz="1200">
                  <a:solidFill>
                    <a:srgbClr val="666666"/>
                  </a:solidFill>
                  <a:latin typeface="Courier New"/>
                  <a:ea typeface="Courier New"/>
                  <a:cs typeface="Courier New"/>
                  <a:sym typeface="Courier New"/>
                </a:rPr>
                <a:t> </a:t>
              </a:r>
              <a:r>
                <a:rPr lang="en" sz="1200">
                  <a:solidFill>
                    <a:srgbClr val="8B0000"/>
                  </a:solidFill>
                  <a:latin typeface="Courier New"/>
                  <a:ea typeface="Courier New"/>
                  <a:cs typeface="Courier New"/>
                  <a:sym typeface="Courier New"/>
                </a:rPr>
                <a:t>true</a:t>
              </a:r>
              <a:r>
                <a:rPr lang="en" sz="1200">
                  <a:solidFill>
                    <a:srgbClr val="555555"/>
                  </a:solidFill>
                  <a:latin typeface="Courier New"/>
                  <a:ea typeface="Courier New"/>
                  <a:cs typeface="Courier New"/>
                  <a:sym typeface="Courier New"/>
                </a:rPr>
                <a:t>)</a:t>
              </a:r>
              <a:endParaRPr sz="1200">
                <a:solidFill>
                  <a:srgbClr val="555555"/>
                </a:solidFill>
                <a:latin typeface="Courier New"/>
                <a:ea typeface="Courier New"/>
                <a:cs typeface="Courier New"/>
                <a:sym typeface="Courier New"/>
              </a:endParaRPr>
            </a:p>
            <a:p>
              <a:pPr indent="0" lvl="0" marL="171450" marR="152400" rtl="0" algn="l">
                <a:lnSpc>
                  <a:spcPct val="145000"/>
                </a:lnSpc>
                <a:spcBef>
                  <a:spcPts val="0"/>
                </a:spcBef>
                <a:spcAft>
                  <a:spcPts val="0"/>
                </a:spcAft>
                <a:buNone/>
              </a:pPr>
              <a:r>
                <a:rPr b="1" lang="en" sz="1200">
                  <a:solidFill>
                    <a:srgbClr val="000000"/>
                  </a:solidFill>
                  <a:latin typeface="Courier New"/>
                  <a:ea typeface="Courier New"/>
                  <a:cs typeface="Courier New"/>
                  <a:sym typeface="Courier New"/>
                </a:rPr>
                <a:t>end</a:t>
              </a:r>
              <a:endParaRPr b="1" sz="1200">
                <a:solidFill>
                  <a:srgbClr val="000000"/>
                </a:solidFill>
                <a:latin typeface="Courier New"/>
                <a:ea typeface="Courier New"/>
                <a:cs typeface="Courier New"/>
                <a:sym typeface="Courier New"/>
              </a:endParaRPr>
            </a:p>
          </p:txBody>
        </p:sp>
        <p:sp>
          <p:nvSpPr>
            <p:cNvPr id="186" name="Google Shape;186;p34"/>
            <p:cNvSpPr/>
            <p:nvPr/>
          </p:nvSpPr>
          <p:spPr>
            <a:xfrm>
              <a:off x="-191075" y="3765375"/>
              <a:ext cx="2734500" cy="360600"/>
            </a:xfrm>
            <a:prstGeom prst="wedgeRoundRectCallout">
              <a:avLst>
                <a:gd fmla="val 104181" name="adj1"/>
                <a:gd fmla="val -264095"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Century Gothic"/>
                  <a:ea typeface="Century Gothic"/>
                  <a:cs typeface="Century Gothic"/>
                  <a:sym typeface="Century Gothic"/>
                </a:rPr>
                <a:t>Here’s our sheet from earlier</a:t>
              </a:r>
              <a:endParaRPr i="1" sz="1200">
                <a:latin typeface="Century Gothic"/>
                <a:ea typeface="Century Gothic"/>
                <a:cs typeface="Century Gothic"/>
                <a:sym typeface="Century Gothic"/>
              </a:endParaRPr>
            </a:p>
          </p:txBody>
        </p:sp>
        <p:sp>
          <p:nvSpPr>
            <p:cNvPr id="187" name="Google Shape;187;p34"/>
            <p:cNvSpPr/>
            <p:nvPr/>
          </p:nvSpPr>
          <p:spPr>
            <a:xfrm>
              <a:off x="6441900" y="4360450"/>
              <a:ext cx="2135700" cy="450600"/>
            </a:xfrm>
            <a:prstGeom prst="wedgeRoundRectCallout">
              <a:avLst>
                <a:gd fmla="val -3993" name="adj1"/>
                <a:gd fmla="val -423957"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Century Gothic"/>
                  <a:ea typeface="Century Gothic"/>
                  <a:cs typeface="Century Gothic"/>
                  <a:sym typeface="Century Gothic"/>
                </a:rPr>
                <a:t>List all the columns, giving them names</a:t>
              </a:r>
              <a:endParaRPr i="1" sz="1200">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3"/>
                                        </p:tgtEl>
                                      </p:cBhvr>
                                    </p:animEffect>
                                    <p:set>
                                      <p:cBhvr>
                                        <p:cTn dur="1" fill="hold">
                                          <p:stCondLst>
                                            <p:cond delay="1000"/>
                                          </p:stCondLst>
                                        </p:cTn>
                                        <p:tgtEl>
                                          <p:spTgt spid="1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193" name="Google Shape;193;p35"/>
          <p:cNvSpPr/>
          <p:nvPr/>
        </p:nvSpPr>
        <p:spPr>
          <a:xfrm>
            <a:off x="161125" y="2567425"/>
            <a:ext cx="1864800" cy="360600"/>
          </a:xfrm>
          <a:prstGeom prst="wedgeRoundRectCallout">
            <a:avLst>
              <a:gd fmla="val 93557" name="adj1"/>
              <a:gd fmla="val -66944"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entury Gothic"/>
                <a:ea typeface="Century Gothic"/>
                <a:cs typeface="Century Gothic"/>
                <a:sym typeface="Century Gothic"/>
              </a:rPr>
              <a:t>Header Row</a:t>
            </a:r>
            <a:endParaRPr b="1" i="1" sz="1200">
              <a:latin typeface="Century Gothic"/>
              <a:ea typeface="Century Gothic"/>
              <a:cs typeface="Century Gothic"/>
              <a:sym typeface="Century Gothic"/>
            </a:endParaRPr>
          </a:p>
        </p:txBody>
      </p:sp>
      <p:sp>
        <p:nvSpPr>
          <p:cNvPr id="194" name="Google Shape;194;p35"/>
          <p:cNvSpPr/>
          <p:nvPr/>
        </p:nvSpPr>
        <p:spPr>
          <a:xfrm>
            <a:off x="3307525" y="4210925"/>
            <a:ext cx="1864800" cy="360600"/>
          </a:xfrm>
          <a:prstGeom prst="wedgeRoundRectCallout">
            <a:avLst>
              <a:gd fmla="val -46882" name="adj1"/>
              <a:gd fmla="val -273260"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entury Gothic"/>
                <a:ea typeface="Century Gothic"/>
                <a:cs typeface="Century Gothic"/>
                <a:sym typeface="Century Gothic"/>
              </a:rPr>
              <a:t>Identifier Column</a:t>
            </a:r>
            <a:endParaRPr b="1" i="1" sz="1200">
              <a:latin typeface="Century Gothic"/>
              <a:ea typeface="Century Gothic"/>
              <a:cs typeface="Century Gothic"/>
              <a:sym typeface="Century Gothic"/>
            </a:endParaRPr>
          </a:p>
        </p:txBody>
      </p:sp>
      <p:grpSp>
        <p:nvGrpSpPr>
          <p:cNvPr id="195" name="Google Shape;195;p35"/>
          <p:cNvGrpSpPr/>
          <p:nvPr/>
        </p:nvGrpSpPr>
        <p:grpSpPr>
          <a:xfrm>
            <a:off x="161125" y="3198325"/>
            <a:ext cx="1864800" cy="360600"/>
            <a:chOff x="280850" y="3426775"/>
            <a:chExt cx="1864800" cy="360600"/>
          </a:xfrm>
        </p:grpSpPr>
        <p:sp>
          <p:nvSpPr>
            <p:cNvPr id="196" name="Google Shape;196;p35"/>
            <p:cNvSpPr/>
            <p:nvPr/>
          </p:nvSpPr>
          <p:spPr>
            <a:xfrm>
              <a:off x="280850" y="3426775"/>
              <a:ext cx="1864800" cy="360600"/>
            </a:xfrm>
            <a:prstGeom prst="wedgeRoundRectCallout">
              <a:avLst>
                <a:gd fmla="val 94632" name="adj1"/>
                <a:gd fmla="val -149279"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entury Gothic"/>
                  <a:ea typeface="Century Gothic"/>
                  <a:cs typeface="Century Gothic"/>
                  <a:sym typeface="Century Gothic"/>
                </a:rPr>
                <a:t>Data Rows</a:t>
              </a:r>
              <a:endParaRPr b="1" i="1" sz="1200">
                <a:latin typeface="Century Gothic"/>
                <a:ea typeface="Century Gothic"/>
                <a:cs typeface="Century Gothic"/>
                <a:sym typeface="Century Gothic"/>
              </a:endParaRPr>
            </a:p>
          </p:txBody>
        </p:sp>
        <p:sp>
          <p:nvSpPr>
            <p:cNvPr id="197" name="Google Shape;197;p35"/>
            <p:cNvSpPr/>
            <p:nvPr/>
          </p:nvSpPr>
          <p:spPr>
            <a:xfrm>
              <a:off x="280850" y="3426775"/>
              <a:ext cx="1864800" cy="360600"/>
            </a:xfrm>
            <a:prstGeom prst="wedgeRoundRectCallout">
              <a:avLst>
                <a:gd fmla="val 95170" name="adj1"/>
                <a:gd fmla="val -63089" name="adj2"/>
                <a:gd fmla="val 0" name="adj3"/>
              </a:avLst>
            </a:prstGeom>
            <a:solidFill>
              <a:srgbClr val="D9EAD3"/>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Century Gothic"/>
                  <a:ea typeface="Century Gothic"/>
                  <a:cs typeface="Century Gothic"/>
                  <a:sym typeface="Century Gothic"/>
                </a:rPr>
                <a:t>Data Rows</a:t>
              </a:r>
              <a:endParaRPr b="1" i="1" sz="1200">
                <a:latin typeface="Century Gothic"/>
                <a:ea typeface="Century Gothic"/>
                <a:cs typeface="Century Gothic"/>
                <a:sym typeface="Century Gothic"/>
              </a:endParaRPr>
            </a:p>
          </p:txBody>
        </p:sp>
      </p:grpSp>
      <p:pic>
        <p:nvPicPr>
          <p:cNvPr id="198" name="Google Shape;198;p35"/>
          <p:cNvPicPr preferRelativeResize="0"/>
          <p:nvPr/>
        </p:nvPicPr>
        <p:blipFill rotWithShape="1">
          <a:blip r:embed="rId3">
            <a:alphaModFix/>
          </a:blip>
          <a:srcRect b="21358" l="0" r="0" t="0"/>
          <a:stretch/>
        </p:blipFill>
        <p:spPr>
          <a:xfrm>
            <a:off x="2825700" y="1920900"/>
            <a:ext cx="6183849" cy="1473300"/>
          </a:xfrm>
          <a:prstGeom prst="rect">
            <a:avLst/>
          </a:prstGeom>
          <a:noFill/>
          <a:ln>
            <a:noFill/>
          </a:ln>
        </p:spPr>
      </p:pic>
      <p:sp>
        <p:nvSpPr>
          <p:cNvPr id="199" name="Google Shape;199;p35"/>
          <p:cNvSpPr txBox="1"/>
          <p:nvPr/>
        </p:nvSpPr>
        <p:spPr>
          <a:xfrm>
            <a:off x="1617775" y="887975"/>
            <a:ext cx="7688100" cy="8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Century Gothic"/>
                <a:ea typeface="Century Gothic"/>
                <a:cs typeface="Century Gothic"/>
                <a:sym typeface="Century Gothic"/>
              </a:rPr>
              <a:t>W</a:t>
            </a:r>
            <a:r>
              <a:rPr lang="en" sz="1800">
                <a:solidFill>
                  <a:schemeClr val="dk1"/>
                </a:solidFill>
                <a:latin typeface="Century Gothic"/>
                <a:ea typeface="Century Gothic"/>
                <a:cs typeface="Century Gothic"/>
                <a:sym typeface="Century Gothic"/>
              </a:rPr>
              <a:t>e can see what the table looks like by</a:t>
            </a:r>
            <a:r>
              <a:rPr lang="en" sz="1800">
                <a:solidFill>
                  <a:schemeClr val="dk1"/>
                </a:solidFill>
                <a:latin typeface="Century Gothic"/>
                <a:ea typeface="Century Gothic"/>
                <a:cs typeface="Century Gothic"/>
                <a:sym typeface="Century Gothic"/>
              </a:rPr>
              <a:t> clicking run and typing “animals-table” into the interactions window.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205" name="Google Shape;205;p36"/>
          <p:cNvSpPr txBox="1"/>
          <p:nvPr>
            <p:ph idx="1" type="body"/>
          </p:nvPr>
        </p:nvSpPr>
        <p:spPr>
          <a:xfrm>
            <a:off x="1409450" y="863550"/>
            <a:ext cx="759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Clr>
                <a:schemeClr val="dk1"/>
              </a:buClr>
              <a:buSzPts val="1100"/>
              <a:buFont typeface="Arial"/>
              <a:buNone/>
            </a:pPr>
            <a:r>
              <a:rPr lang="en" sz="1700">
                <a:highlight>
                  <a:srgbClr val="FFFFFF"/>
                </a:highlight>
                <a:latin typeface="Lato"/>
                <a:ea typeface="Lato"/>
                <a:cs typeface="Lato"/>
                <a:sym typeface="Lato"/>
              </a:rPr>
              <a:t>In Data Science, every table is composed of cells, which are arranged in a grid of rows and columns. Most of the cells contain data, but </a:t>
            </a:r>
            <a:r>
              <a:rPr i="1" lang="en" sz="1700">
                <a:highlight>
                  <a:srgbClr val="FFFFFF"/>
                </a:highlight>
                <a:latin typeface="Lato"/>
                <a:ea typeface="Lato"/>
                <a:cs typeface="Lato"/>
                <a:sym typeface="Lato"/>
              </a:rPr>
              <a:t>the first row and first column</a:t>
            </a:r>
            <a:r>
              <a:rPr lang="en" sz="1700">
                <a:highlight>
                  <a:srgbClr val="FFFFFF"/>
                </a:highlight>
                <a:latin typeface="Lato"/>
                <a:ea typeface="Lato"/>
                <a:cs typeface="Lato"/>
                <a:sym typeface="Lato"/>
              </a:rPr>
              <a:t> are special. The first row is called the </a:t>
            </a:r>
            <a:r>
              <a:rPr b="1" i="1" lang="en" sz="1700">
                <a:highlight>
                  <a:srgbClr val="FFFFFF"/>
                </a:highlight>
                <a:latin typeface="Lato"/>
                <a:ea typeface="Lato"/>
                <a:cs typeface="Lato"/>
                <a:sym typeface="Lato"/>
              </a:rPr>
              <a:t>header row</a:t>
            </a:r>
            <a:r>
              <a:rPr lang="en" sz="1700">
                <a:highlight>
                  <a:srgbClr val="FFFFFF"/>
                </a:highlight>
                <a:latin typeface="Lato"/>
                <a:ea typeface="Lato"/>
                <a:cs typeface="Lato"/>
                <a:sym typeface="Lato"/>
              </a:rPr>
              <a:t>, which gives a unique name to each variable (or “column”) in the table. The first column in the table is the </a:t>
            </a:r>
            <a:r>
              <a:rPr b="1" i="1" lang="en" sz="1700">
                <a:highlight>
                  <a:srgbClr val="FFFFFF"/>
                </a:highlight>
                <a:latin typeface="Lato"/>
                <a:ea typeface="Lato"/>
                <a:cs typeface="Lato"/>
                <a:sym typeface="Lato"/>
              </a:rPr>
              <a:t>identifier column</a:t>
            </a:r>
            <a:r>
              <a:rPr lang="en" sz="1700">
                <a:highlight>
                  <a:srgbClr val="FFFFFF"/>
                </a:highlight>
                <a:latin typeface="Lato"/>
                <a:ea typeface="Lato"/>
                <a:cs typeface="Lato"/>
                <a:sym typeface="Lato"/>
              </a:rPr>
              <a:t>, which contains a unique ID for each row. Often, this will be the name of each individual in the table, or sometimes just an ID number.</a:t>
            </a:r>
            <a:endParaRPr sz="1700">
              <a:highlight>
                <a:srgbClr val="FFFFFF"/>
              </a:highlight>
              <a:latin typeface="Lato"/>
              <a:ea typeface="Lato"/>
              <a:cs typeface="Lato"/>
              <a:sym typeface="Lato"/>
            </a:endParaRPr>
          </a:p>
          <a:p>
            <a:pPr indent="0" lvl="0" marL="0" rtl="0" algn="l">
              <a:lnSpc>
                <a:spcPct val="100000"/>
              </a:lnSpc>
              <a:spcBef>
                <a:spcPts val="800"/>
              </a:spcBef>
              <a:spcAft>
                <a:spcPts val="0"/>
              </a:spcAft>
              <a:buClr>
                <a:schemeClr val="dk1"/>
              </a:buClr>
              <a:buSzPts val="1100"/>
              <a:buFont typeface="Arial"/>
              <a:buNone/>
            </a:pPr>
            <a:r>
              <a:rPr lang="en" sz="1700">
                <a:highlight>
                  <a:srgbClr val="FFFFFF"/>
                </a:highlight>
                <a:latin typeface="Lato"/>
                <a:ea typeface="Lato"/>
                <a:cs typeface="Lato"/>
                <a:sym typeface="Lato"/>
              </a:rPr>
              <a:t>Below is an example of a table with one header row and two data rows:</a:t>
            </a:r>
            <a:endParaRPr sz="1700">
              <a:highlight>
                <a:srgbClr val="FFFFFF"/>
              </a:highlight>
              <a:latin typeface="Lato"/>
              <a:ea typeface="Lato"/>
              <a:cs typeface="Lato"/>
              <a:sym typeface="Lato"/>
            </a:endParaRPr>
          </a:p>
          <a:p>
            <a:pPr indent="0" lvl="0" marL="0" rtl="0" algn="l">
              <a:spcBef>
                <a:spcPts val="800"/>
              </a:spcBef>
              <a:spcAft>
                <a:spcPts val="1600"/>
              </a:spcAft>
              <a:buNone/>
            </a:pPr>
            <a:r>
              <a:t/>
            </a:r>
            <a:endParaRPr/>
          </a:p>
        </p:txBody>
      </p:sp>
      <p:pic>
        <p:nvPicPr>
          <p:cNvPr id="206" name="Google Shape;206;p36"/>
          <p:cNvPicPr preferRelativeResize="0"/>
          <p:nvPr/>
        </p:nvPicPr>
        <p:blipFill>
          <a:blip r:embed="rId3">
            <a:alphaModFix/>
          </a:blip>
          <a:stretch>
            <a:fillRect/>
          </a:stretch>
        </p:blipFill>
        <p:spPr>
          <a:xfrm>
            <a:off x="1059700" y="3251738"/>
            <a:ext cx="7943850" cy="128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Introducing Pyret</a:t>
            </a:r>
            <a:endParaRPr/>
          </a:p>
        </p:txBody>
      </p:sp>
      <p:sp>
        <p:nvSpPr>
          <p:cNvPr id="212" name="Google Shape;212;p37"/>
          <p:cNvSpPr txBox="1"/>
          <p:nvPr>
            <p:ph idx="1" type="body"/>
          </p:nvPr>
        </p:nvSpPr>
        <p:spPr>
          <a:xfrm>
            <a:off x="1645350" y="863550"/>
            <a:ext cx="70842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Arial"/>
              <a:buAutoNum type="arabicPeriod"/>
            </a:pPr>
            <a:r>
              <a:rPr lang="en">
                <a:solidFill>
                  <a:schemeClr val="dk1"/>
                </a:solidFill>
                <a:latin typeface="Arial"/>
                <a:ea typeface="Arial"/>
                <a:cs typeface="Arial"/>
                <a:sym typeface="Arial"/>
              </a:rPr>
              <a:t>Click run and t</a:t>
            </a:r>
            <a:r>
              <a:rPr lang="en">
                <a:solidFill>
                  <a:schemeClr val="dk1"/>
                </a:solidFill>
                <a:latin typeface="Arial"/>
                <a:ea typeface="Arial"/>
                <a:cs typeface="Arial"/>
                <a:sym typeface="Arial"/>
              </a:rPr>
              <a:t>ype “animals-table” into the Interactions Area and hit “Enter” to see what comes back in Pyret. What is the same as the </a:t>
            </a:r>
            <a:r>
              <a:rPr lang="en" u="sng">
                <a:solidFill>
                  <a:schemeClr val="hlink"/>
                </a:solidFill>
                <a:latin typeface="Arial"/>
                <a:ea typeface="Arial"/>
                <a:cs typeface="Arial"/>
                <a:sym typeface="Arial"/>
                <a:hlinkClick r:id="rId3"/>
              </a:rPr>
              <a:t>table you saw in google sheets</a:t>
            </a:r>
            <a:r>
              <a:rPr lang="en">
                <a:solidFill>
                  <a:schemeClr val="dk1"/>
                </a:solidFill>
                <a:latin typeface="Arial"/>
                <a:ea typeface="Arial"/>
                <a:cs typeface="Arial"/>
                <a:sym typeface="Arial"/>
              </a:rPr>
              <a:t>? What is different?</a:t>
            </a:r>
            <a:endParaRPr>
              <a:solidFill>
                <a:schemeClr val="dk1"/>
              </a:solidFill>
              <a:latin typeface="Arial"/>
              <a:ea typeface="Arial"/>
              <a:cs typeface="Arial"/>
              <a:sym typeface="Arial"/>
            </a:endParaRPr>
          </a:p>
          <a:p>
            <a:pPr indent="-342900" lvl="0" marL="457200" rtl="0" algn="l">
              <a:lnSpc>
                <a:spcPct val="100000"/>
              </a:lnSpc>
              <a:spcBef>
                <a:spcPts val="1500"/>
              </a:spcBef>
              <a:spcAft>
                <a:spcPts val="0"/>
              </a:spcAft>
              <a:buClr>
                <a:schemeClr val="dk1"/>
              </a:buClr>
              <a:buSzPts val="1800"/>
              <a:buFont typeface="Arial"/>
              <a:buAutoNum type="arabicPeriod"/>
            </a:pPr>
            <a:r>
              <a:rPr lang="en">
                <a:solidFill>
                  <a:schemeClr val="dk1"/>
                </a:solidFill>
                <a:latin typeface="Arial"/>
                <a:ea typeface="Arial"/>
                <a:cs typeface="Arial"/>
                <a:sym typeface="Arial"/>
              </a:rPr>
              <a:t>How many variables are listed in the header row? What are they called? What is being used for the identifier column in this dataset?</a:t>
            </a:r>
            <a:endParaRPr>
              <a:solidFill>
                <a:schemeClr val="dk1"/>
              </a:solidFill>
              <a:latin typeface="Arial"/>
              <a:ea typeface="Arial"/>
              <a:cs typeface="Arial"/>
              <a:sym typeface="Arial"/>
            </a:endParaRPr>
          </a:p>
          <a:p>
            <a:pPr indent="-342900" lvl="0" marL="457200" rtl="0" algn="l">
              <a:lnSpc>
                <a:spcPct val="100000"/>
              </a:lnSpc>
              <a:spcBef>
                <a:spcPts val="1500"/>
              </a:spcBef>
              <a:spcAft>
                <a:spcPts val="0"/>
              </a:spcAft>
              <a:buClr>
                <a:schemeClr val="dk1"/>
              </a:buClr>
              <a:buSzPts val="1800"/>
              <a:buFont typeface="Arial"/>
              <a:buAutoNum type="arabicPeriod"/>
            </a:pPr>
            <a:r>
              <a:rPr lang="en">
                <a:solidFill>
                  <a:schemeClr val="dk1"/>
                </a:solidFill>
                <a:latin typeface="Arial"/>
                <a:ea typeface="Arial"/>
                <a:cs typeface="Arial"/>
                <a:sym typeface="Arial"/>
              </a:rPr>
              <a:t>Try changing a column name, and click "Run". What happens when you print out the table back in the Interactions Area?</a:t>
            </a:r>
            <a:endParaRPr>
              <a:solidFill>
                <a:schemeClr val="dk1"/>
              </a:solidFill>
              <a:latin typeface="Arial"/>
              <a:ea typeface="Arial"/>
              <a:cs typeface="Arial"/>
              <a:sym typeface="Arial"/>
            </a:endParaRPr>
          </a:p>
          <a:p>
            <a:pPr indent="-342900" lvl="0" marL="457200" rtl="0" algn="l">
              <a:lnSpc>
                <a:spcPct val="100000"/>
              </a:lnSpc>
              <a:spcBef>
                <a:spcPts val="1500"/>
              </a:spcBef>
              <a:spcAft>
                <a:spcPts val="1500"/>
              </a:spcAft>
              <a:buClr>
                <a:schemeClr val="dk1"/>
              </a:buClr>
              <a:buSzPts val="1800"/>
              <a:buFont typeface="Arial"/>
              <a:buAutoNum type="arabicPeriod"/>
            </a:pPr>
            <a:r>
              <a:rPr lang="en">
                <a:solidFill>
                  <a:schemeClr val="dk1"/>
                </a:solidFill>
                <a:latin typeface="Arial"/>
                <a:ea typeface="Arial"/>
                <a:cs typeface="Arial"/>
                <a:sym typeface="Arial"/>
              </a:rPr>
              <a:t>What happens if you remove a column from the list? Or add an extra one?</a:t>
            </a:r>
            <a:endParaRPr>
              <a:solidFill>
                <a:schemeClr val="dk1"/>
              </a:solidFill>
              <a:latin typeface="Arial"/>
              <a:ea typeface="Arial"/>
              <a:cs typeface="Arial"/>
              <a:sym typeface="Arial"/>
            </a:endParaRPr>
          </a:p>
        </p:txBody>
      </p:sp>
      <p:pic>
        <p:nvPicPr>
          <p:cNvPr id="213" name="Google Shape;213;p37">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14" name="Google Shape;214;p37">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